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3" r:id="rId3"/>
    <p:sldId id="258" r:id="rId4"/>
    <p:sldId id="257" r:id="rId5"/>
    <p:sldId id="259" r:id="rId6"/>
    <p:sldId id="260" r:id="rId7"/>
    <p:sldId id="261"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0151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405"/>
  </p:normalViewPr>
  <p:slideViewPr>
    <p:cSldViewPr snapToGrid="0" snapToObjects="1">
      <p:cViewPr varScale="1">
        <p:scale>
          <a:sx n="131" d="100"/>
          <a:sy n="131" d="100"/>
        </p:scale>
        <p:origin x="3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tiff>
</file>

<file path=ppt/media/image11.tiff>
</file>

<file path=ppt/media/image2.png>
</file>

<file path=ppt/media/image3.png>
</file>

<file path=ppt/media/image4.png>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4/26/20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4/26/20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4/26/20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4/26/20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4/26/20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4/26/20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4/26/20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4/26/20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4/26/20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4/26/20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www.mlssoccer.com/glossary/cros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B0365-49EB-2643-87EB-38651E0C1129}"/>
              </a:ext>
            </a:extLst>
          </p:cNvPr>
          <p:cNvSpPr>
            <a:spLocks noGrp="1"/>
          </p:cNvSpPr>
          <p:nvPr>
            <p:ph type="ctrTitle"/>
          </p:nvPr>
        </p:nvSpPr>
        <p:spPr/>
        <p:txBody>
          <a:bodyPr/>
          <a:lstStyle/>
          <a:p>
            <a:pPr algn="ctr"/>
            <a:r>
              <a:rPr lang="en-US" sz="5400" dirty="0"/>
              <a:t>An Analysis of the Impact of Crossing on Team Success in Major League Soccer in 2018 and 2019</a:t>
            </a:r>
          </a:p>
        </p:txBody>
      </p:sp>
      <p:sp>
        <p:nvSpPr>
          <p:cNvPr id="3" name="Subtitle 2">
            <a:extLst>
              <a:ext uri="{FF2B5EF4-FFF2-40B4-BE49-F238E27FC236}">
                <a16:creationId xmlns:a16="http://schemas.microsoft.com/office/drawing/2014/main" id="{E1DBC900-3503-7746-883C-258A196498FC}"/>
              </a:ext>
            </a:extLst>
          </p:cNvPr>
          <p:cNvSpPr>
            <a:spLocks noGrp="1"/>
          </p:cNvSpPr>
          <p:nvPr>
            <p:ph type="subTitle" idx="1"/>
          </p:nvPr>
        </p:nvSpPr>
        <p:spPr>
          <a:xfrm>
            <a:off x="1154955" y="4945472"/>
            <a:ext cx="8825658" cy="495011"/>
          </a:xfrm>
        </p:spPr>
        <p:txBody>
          <a:bodyPr/>
          <a:lstStyle/>
          <a:p>
            <a:pPr algn="ctr"/>
            <a:r>
              <a:rPr lang="en-US" b="1" cap="none" dirty="0"/>
              <a:t>Jay Cohen</a:t>
            </a:r>
          </a:p>
        </p:txBody>
      </p:sp>
    </p:spTree>
    <p:extLst>
      <p:ext uri="{BB962C8B-B14F-4D97-AF65-F5344CB8AC3E}">
        <p14:creationId xmlns:p14="http://schemas.microsoft.com/office/powerpoint/2010/main" val="3511798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50FFF-0719-4B40-869A-60DD2A698B86}"/>
              </a:ext>
            </a:extLst>
          </p:cNvPr>
          <p:cNvSpPr>
            <a:spLocks noGrp="1"/>
          </p:cNvSpPr>
          <p:nvPr>
            <p:ph type="title"/>
          </p:nvPr>
        </p:nvSpPr>
        <p:spPr/>
        <p:txBody>
          <a:bodyPr/>
          <a:lstStyle/>
          <a:p>
            <a:r>
              <a:rPr lang="en-US" dirty="0"/>
              <a:t>What Is A Cross in Soccer?</a:t>
            </a:r>
          </a:p>
        </p:txBody>
      </p:sp>
      <p:sp>
        <p:nvSpPr>
          <p:cNvPr id="3" name="Content Placeholder 2">
            <a:extLst>
              <a:ext uri="{FF2B5EF4-FFF2-40B4-BE49-F238E27FC236}">
                <a16:creationId xmlns:a16="http://schemas.microsoft.com/office/drawing/2014/main" id="{4140BEE2-D97B-F549-A74E-1731CAA83987}"/>
              </a:ext>
            </a:extLst>
          </p:cNvPr>
          <p:cNvSpPr>
            <a:spLocks noGrp="1"/>
          </p:cNvSpPr>
          <p:nvPr>
            <p:ph idx="1"/>
          </p:nvPr>
        </p:nvSpPr>
        <p:spPr>
          <a:xfrm>
            <a:off x="1103312" y="2052918"/>
            <a:ext cx="6873369" cy="4195481"/>
          </a:xfrm>
        </p:spPr>
        <p:txBody>
          <a:bodyPr/>
          <a:lstStyle/>
          <a:p>
            <a:r>
              <a:rPr lang="en-US" dirty="0"/>
              <a:t>Major League Soccer (“MLS”) is the highest-level men’s soccer league in the United States and Canada.</a:t>
            </a:r>
          </a:p>
          <a:p>
            <a:r>
              <a:rPr lang="en-US" dirty="0"/>
              <a:t>MLS defines a “Cross” as “The use of [a] kick to pass the ball from an outer area of the field into the middle of the field in front of the offensive goal in order to try to create an opportunity for a shot.” (</a:t>
            </a:r>
            <a:r>
              <a:rPr lang="en-US" dirty="0">
                <a:hlinkClick r:id="rId2"/>
              </a:rPr>
              <a:t>https://www.mlssoccer.com/glossary/cross</a:t>
            </a:r>
            <a:r>
              <a:rPr lang="en-US" dirty="0"/>
              <a:t>).</a:t>
            </a:r>
          </a:p>
          <a:p>
            <a:r>
              <a:rPr lang="en-US" dirty="0"/>
              <a:t>Crosses are medium-to-long-range passes.</a:t>
            </a:r>
          </a:p>
          <a:p>
            <a:r>
              <a:rPr lang="en-US" dirty="0"/>
              <a:t>Crossing has long been used during soccer matches.</a:t>
            </a:r>
            <a:br>
              <a:rPr lang="en-US" dirty="0"/>
            </a:br>
            <a:endParaRPr lang="en-US" dirty="0"/>
          </a:p>
          <a:p>
            <a:endParaRPr lang="en-US" dirty="0"/>
          </a:p>
        </p:txBody>
      </p:sp>
      <p:pic>
        <p:nvPicPr>
          <p:cNvPr id="4" name="Picture 3">
            <a:extLst>
              <a:ext uri="{FF2B5EF4-FFF2-40B4-BE49-F238E27FC236}">
                <a16:creationId xmlns:a16="http://schemas.microsoft.com/office/drawing/2014/main" id="{4FC49B20-D911-A848-BF20-81F38153D517}"/>
              </a:ext>
            </a:extLst>
          </p:cNvPr>
          <p:cNvPicPr>
            <a:picLocks noChangeAspect="1"/>
          </p:cNvPicPr>
          <p:nvPr/>
        </p:nvPicPr>
        <p:blipFill>
          <a:blip r:embed="rId3"/>
          <a:stretch>
            <a:fillRect/>
          </a:stretch>
        </p:blipFill>
        <p:spPr>
          <a:xfrm>
            <a:off x="7976681" y="3766574"/>
            <a:ext cx="3968617" cy="2638708"/>
          </a:xfrm>
          <a:prstGeom prst="rect">
            <a:avLst/>
          </a:prstGeom>
        </p:spPr>
      </p:pic>
    </p:spTree>
    <p:extLst>
      <p:ext uri="{BB962C8B-B14F-4D97-AF65-F5344CB8AC3E}">
        <p14:creationId xmlns:p14="http://schemas.microsoft.com/office/powerpoint/2010/main" val="1170174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1F981-048A-504F-A42B-E2DFEEACD9C7}"/>
              </a:ext>
            </a:extLst>
          </p:cNvPr>
          <p:cNvSpPr>
            <a:spLocks noGrp="1"/>
          </p:cNvSpPr>
          <p:nvPr>
            <p:ph type="title"/>
          </p:nvPr>
        </p:nvSpPr>
        <p:spPr/>
        <p:txBody>
          <a:bodyPr/>
          <a:lstStyle/>
          <a:p>
            <a:r>
              <a:rPr lang="en-US" sz="3600" dirty="0"/>
              <a:t>Points Gained Is Normally Distributed</a:t>
            </a:r>
          </a:p>
        </p:txBody>
      </p:sp>
      <p:pic>
        <p:nvPicPr>
          <p:cNvPr id="4" name="Picture 3">
            <a:extLst>
              <a:ext uri="{FF2B5EF4-FFF2-40B4-BE49-F238E27FC236}">
                <a16:creationId xmlns:a16="http://schemas.microsoft.com/office/drawing/2014/main" id="{2AB6673F-ED58-DF4F-A2A4-95395A3B8E66}"/>
              </a:ext>
            </a:extLst>
          </p:cNvPr>
          <p:cNvPicPr>
            <a:picLocks noChangeAspect="1"/>
          </p:cNvPicPr>
          <p:nvPr/>
        </p:nvPicPr>
        <p:blipFill>
          <a:blip r:embed="rId2"/>
          <a:stretch>
            <a:fillRect/>
          </a:stretch>
        </p:blipFill>
        <p:spPr>
          <a:xfrm>
            <a:off x="6485951" y="2301131"/>
            <a:ext cx="4706097" cy="3039354"/>
          </a:xfrm>
          <a:prstGeom prst="rect">
            <a:avLst/>
          </a:prstGeom>
        </p:spPr>
      </p:pic>
      <p:graphicFrame>
        <p:nvGraphicFramePr>
          <p:cNvPr id="6" name="Table 5">
            <a:extLst>
              <a:ext uri="{FF2B5EF4-FFF2-40B4-BE49-F238E27FC236}">
                <a16:creationId xmlns:a16="http://schemas.microsoft.com/office/drawing/2014/main" id="{24F4B122-30EB-3440-9F36-9848D8EE2CF8}"/>
              </a:ext>
            </a:extLst>
          </p:cNvPr>
          <p:cNvGraphicFramePr>
            <a:graphicFrameLocks noGrp="1"/>
          </p:cNvGraphicFramePr>
          <p:nvPr>
            <p:extLst>
              <p:ext uri="{D42A27DB-BD31-4B8C-83A1-F6EECF244321}">
                <p14:modId xmlns:p14="http://schemas.microsoft.com/office/powerpoint/2010/main" val="2650937341"/>
              </p:ext>
            </p:extLst>
          </p:nvPr>
        </p:nvGraphicFramePr>
        <p:xfrm>
          <a:off x="150001" y="1723417"/>
          <a:ext cx="2556066" cy="4861560"/>
        </p:xfrm>
        <a:graphic>
          <a:graphicData uri="http://schemas.openxmlformats.org/drawingml/2006/table">
            <a:tbl>
              <a:tblPr firstRow="1" bandRow="1">
                <a:tableStyleId>{5C22544A-7EE6-4342-B048-85BDC9FD1C3A}</a:tableStyleId>
              </a:tblPr>
              <a:tblGrid>
                <a:gridCol w="1415606">
                  <a:extLst>
                    <a:ext uri="{9D8B030D-6E8A-4147-A177-3AD203B41FA5}">
                      <a16:colId xmlns:a16="http://schemas.microsoft.com/office/drawing/2014/main" val="1948919120"/>
                    </a:ext>
                  </a:extLst>
                </a:gridCol>
                <a:gridCol w="570230">
                  <a:extLst>
                    <a:ext uri="{9D8B030D-6E8A-4147-A177-3AD203B41FA5}">
                      <a16:colId xmlns:a16="http://schemas.microsoft.com/office/drawing/2014/main" val="3684514542"/>
                    </a:ext>
                  </a:extLst>
                </a:gridCol>
                <a:gridCol w="570230">
                  <a:extLst>
                    <a:ext uri="{9D8B030D-6E8A-4147-A177-3AD203B41FA5}">
                      <a16:colId xmlns:a16="http://schemas.microsoft.com/office/drawing/2014/main" val="1016865289"/>
                    </a:ext>
                  </a:extLst>
                </a:gridCol>
              </a:tblGrid>
              <a:tr h="0">
                <a:tc>
                  <a:txBody>
                    <a:bodyPr/>
                    <a:lstStyle/>
                    <a:p>
                      <a:r>
                        <a:rPr lang="en-US" sz="1000" b="1" i="0" dirty="0">
                          <a:latin typeface="Times New Roman" panose="02020603050405020304" pitchFamily="18" charset="0"/>
                          <a:cs typeface="Times New Roman" panose="02020603050405020304" pitchFamily="18" charset="0"/>
                        </a:rPr>
                        <a:t>Team</a:t>
                      </a:r>
                    </a:p>
                  </a:txBody>
                  <a:tcPr/>
                </a:tc>
                <a:tc>
                  <a:txBody>
                    <a:bodyPr/>
                    <a:lstStyle/>
                    <a:p>
                      <a:pPr algn="ctr"/>
                      <a:r>
                        <a:rPr lang="en-US" sz="1000" b="1" i="0" dirty="0">
                          <a:latin typeface="Times New Roman" panose="02020603050405020304" pitchFamily="18" charset="0"/>
                          <a:cs typeface="Times New Roman" panose="02020603050405020304" pitchFamily="18" charset="0"/>
                        </a:rPr>
                        <a:t>Points</a:t>
                      </a:r>
                    </a:p>
                  </a:txBody>
                  <a:tcPr/>
                </a:tc>
                <a:tc>
                  <a:txBody>
                    <a:bodyPr/>
                    <a:lstStyle/>
                    <a:p>
                      <a:pPr algn="ctr"/>
                      <a:r>
                        <a:rPr lang="en-US" sz="1000" b="1" i="0" dirty="0">
                          <a:latin typeface="Times New Roman" panose="02020603050405020304" pitchFamily="18" charset="0"/>
                          <a:cs typeface="Times New Roman" panose="02020603050405020304" pitchFamily="18" charset="0"/>
                        </a:rPr>
                        <a:t>GD</a:t>
                      </a:r>
                    </a:p>
                  </a:txBody>
                  <a:tcPr/>
                </a:tc>
                <a:extLst>
                  <a:ext uri="{0D108BD9-81ED-4DB2-BD59-A6C34878D82A}">
                    <a16:rowId xmlns:a16="http://schemas.microsoft.com/office/drawing/2014/main" val="1392671"/>
                  </a:ext>
                </a:extLst>
              </a:tr>
              <a:tr h="0">
                <a:tc>
                  <a:txBody>
                    <a:bodyPr/>
                    <a:lstStyle/>
                    <a:p>
                      <a:pPr algn="l" fontAlgn="b"/>
                      <a:r>
                        <a:rPr lang="en-US" sz="1200" b="1" i="0" u="none" strike="noStrike" dirty="0">
                          <a:solidFill>
                            <a:srgbClr val="000000"/>
                          </a:solidFill>
                          <a:effectLst/>
                          <a:latin typeface="Times New Roman" panose="02020603050405020304" pitchFamily="18" charset="0"/>
                          <a:cs typeface="Times New Roman" panose="02020603050405020304" pitchFamily="18" charset="0"/>
                        </a:rPr>
                        <a:t>Los Angeles FC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72</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48</a:t>
                      </a:r>
                    </a:p>
                  </a:txBody>
                  <a:tcPr marL="9525" marR="9525" marT="9525" marB="0" anchor="b"/>
                </a:tc>
                <a:extLst>
                  <a:ext uri="{0D108BD9-81ED-4DB2-BD59-A6C34878D82A}">
                    <a16:rowId xmlns:a16="http://schemas.microsoft.com/office/drawing/2014/main" val="365067171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NYCFC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64</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21</a:t>
                      </a:r>
                    </a:p>
                  </a:txBody>
                  <a:tcPr marL="9525" marR="9525" marT="9525" marB="0" anchor="b"/>
                </a:tc>
                <a:extLst>
                  <a:ext uri="{0D108BD9-81ED-4DB2-BD59-A6C34878D82A}">
                    <a16:rowId xmlns:a16="http://schemas.microsoft.com/office/drawing/2014/main" val="59893681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Atlanta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15</a:t>
                      </a:r>
                    </a:p>
                  </a:txBody>
                  <a:tcPr marL="9525" marR="9525" marT="9525" marB="0" anchor="b"/>
                </a:tc>
                <a:extLst>
                  <a:ext uri="{0D108BD9-81ED-4DB2-BD59-A6C34878D82A}">
                    <a16:rowId xmlns:a16="http://schemas.microsoft.com/office/drawing/2014/main" val="47683069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Seattle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56</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a:t>
                      </a:r>
                    </a:p>
                  </a:txBody>
                  <a:tcPr marL="9525" marR="9525" marT="9525" marB="0" anchor="b"/>
                </a:tc>
                <a:extLst>
                  <a:ext uri="{0D108BD9-81ED-4DB2-BD59-A6C34878D82A}">
                    <a16:rowId xmlns:a16="http://schemas.microsoft.com/office/drawing/2014/main" val="335759974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Philadelphia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55</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8</a:t>
                      </a:r>
                    </a:p>
                  </a:txBody>
                  <a:tcPr marL="9525" marR="9525" marT="9525" marB="0" anchor="b"/>
                </a:tc>
                <a:extLst>
                  <a:ext uri="{0D108BD9-81ED-4DB2-BD59-A6C34878D82A}">
                    <a16:rowId xmlns:a16="http://schemas.microsoft.com/office/drawing/2014/main" val="298301174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Real Salt Lake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53</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a:t>
                      </a:r>
                    </a:p>
                  </a:txBody>
                  <a:tcPr marL="9525" marR="9525" marT="9525" marB="0" anchor="b"/>
                </a:tc>
                <a:extLst>
                  <a:ext uri="{0D108BD9-81ED-4DB2-BD59-A6C34878D82A}">
                    <a16:rowId xmlns:a16="http://schemas.microsoft.com/office/drawing/2014/main" val="273658821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Minnesota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53</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9</a:t>
                      </a:r>
                    </a:p>
                  </a:txBody>
                  <a:tcPr marL="9525" marR="9525" marT="9525" marB="0" anchor="b"/>
                </a:tc>
                <a:extLst>
                  <a:ext uri="{0D108BD9-81ED-4DB2-BD59-A6C34878D82A}">
                    <a16:rowId xmlns:a16="http://schemas.microsoft.com/office/drawing/2014/main" val="254081106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LA Galaxy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a:t>
                      </a:r>
                    </a:p>
                  </a:txBody>
                  <a:tcPr marL="9525" marR="9525" marT="9525" marB="0" anchor="b"/>
                </a:tc>
                <a:extLst>
                  <a:ext uri="{0D108BD9-81ED-4DB2-BD59-A6C34878D82A}">
                    <a16:rowId xmlns:a16="http://schemas.microsoft.com/office/drawing/2014/main" val="3479410061"/>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Toronto FC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50</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a:t>
                      </a:r>
                    </a:p>
                  </a:txBody>
                  <a:tcPr marL="9525" marR="9525" marT="9525" marB="0" anchor="b"/>
                </a:tc>
                <a:extLst>
                  <a:ext uri="{0D108BD9-81ED-4DB2-BD59-A6C34878D82A}">
                    <a16:rowId xmlns:a16="http://schemas.microsoft.com/office/drawing/2014/main" val="365971307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D.C. United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50</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a:t>
                      </a:r>
                    </a:p>
                  </a:txBody>
                  <a:tcPr marL="9525" marR="9525" marT="9525" marB="0" anchor="b"/>
                </a:tc>
                <a:extLst>
                  <a:ext uri="{0D108BD9-81ED-4DB2-BD59-A6C34878D82A}">
                    <a16:rowId xmlns:a16="http://schemas.microsoft.com/office/drawing/2014/main" val="373157446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Portland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a:t>
                      </a:r>
                    </a:p>
                  </a:txBody>
                  <a:tcPr marL="9525" marR="9525" marT="9525" marB="0" anchor="b"/>
                </a:tc>
                <a:extLst>
                  <a:ext uri="{0D108BD9-81ED-4DB2-BD59-A6C34878D82A}">
                    <a16:rowId xmlns:a16="http://schemas.microsoft.com/office/drawing/2014/main" val="402281422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 Red Bulls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a:t>
                      </a:r>
                    </a:p>
                  </a:txBody>
                  <a:tcPr marL="9525" marR="9525" marT="9525" marB="0" anchor="b"/>
                </a:tc>
                <a:extLst>
                  <a:ext uri="{0D108BD9-81ED-4DB2-BD59-A6C34878D82A}">
                    <a16:rowId xmlns:a16="http://schemas.microsoft.com/office/drawing/2014/main" val="307851356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FC Dallas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8</a:t>
                      </a:r>
                    </a:p>
                  </a:txBody>
                  <a:tcPr marL="9525" marR="9525" marT="9525" marB="0" anchor="b"/>
                </a:tc>
                <a:extLst>
                  <a:ext uri="{0D108BD9-81ED-4DB2-BD59-A6C34878D82A}">
                    <a16:rowId xmlns:a16="http://schemas.microsoft.com/office/drawing/2014/main" val="30219799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New England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45</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-7</a:t>
                      </a:r>
                    </a:p>
                  </a:txBody>
                  <a:tcPr marL="9525" marR="9525" marT="9525" marB="0" anchor="b"/>
                </a:tc>
                <a:extLst>
                  <a:ext uri="{0D108BD9-81ED-4DB2-BD59-A6C34878D82A}">
                    <a16:rowId xmlns:a16="http://schemas.microsoft.com/office/drawing/2014/main" val="390739103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San Jose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44</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a:t>
                      </a:r>
                    </a:p>
                  </a:txBody>
                  <a:tcPr marL="9525" marR="9525" marT="9525" marB="0" anchor="b"/>
                </a:tc>
                <a:extLst>
                  <a:ext uri="{0D108BD9-81ED-4DB2-BD59-A6C34878D82A}">
                    <a16:rowId xmlns:a16="http://schemas.microsoft.com/office/drawing/2014/main" val="293106719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Chicago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42</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8</a:t>
                      </a:r>
                    </a:p>
                  </a:txBody>
                  <a:tcPr marL="9525" marR="9525" marT="9525" marB="0" anchor="b"/>
                </a:tc>
                <a:extLst>
                  <a:ext uri="{0D108BD9-81ED-4DB2-BD59-A6C34878D82A}">
                    <a16:rowId xmlns:a16="http://schemas.microsoft.com/office/drawing/2014/main" val="1483274677"/>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Colorado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42</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a:t>
                      </a:r>
                    </a:p>
                  </a:txBody>
                  <a:tcPr marL="9525" marR="9525" marT="9525" marB="0" anchor="b"/>
                </a:tc>
                <a:extLst>
                  <a:ext uri="{0D108BD9-81ED-4DB2-BD59-A6C34878D82A}">
                    <a16:rowId xmlns:a16="http://schemas.microsoft.com/office/drawing/2014/main" val="360743748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Montreal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41</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-13</a:t>
                      </a:r>
                    </a:p>
                  </a:txBody>
                  <a:tcPr marL="9525" marR="9525" marT="9525" marB="0" anchor="b"/>
                </a:tc>
                <a:extLst>
                  <a:ext uri="{0D108BD9-81ED-4DB2-BD59-A6C34878D82A}">
                    <a16:rowId xmlns:a16="http://schemas.microsoft.com/office/drawing/2014/main" val="377488661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Houston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40</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-10</a:t>
                      </a:r>
                    </a:p>
                  </a:txBody>
                  <a:tcPr marL="9525" marR="9525" marT="9525" marB="0" anchor="b"/>
                </a:tc>
                <a:extLst>
                  <a:ext uri="{0D108BD9-81ED-4DB2-BD59-A6C34878D82A}">
                    <a16:rowId xmlns:a16="http://schemas.microsoft.com/office/drawing/2014/main" val="323779537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Columbus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-8</a:t>
                      </a:r>
                    </a:p>
                  </a:txBody>
                  <a:tcPr marL="9525" marR="9525" marT="9525" marB="0" anchor="b"/>
                </a:tc>
                <a:extLst>
                  <a:ext uri="{0D108BD9-81ED-4DB2-BD59-A6C34878D82A}">
                    <a16:rowId xmlns:a16="http://schemas.microsoft.com/office/drawing/2014/main" val="132830442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Sporting KC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-18</a:t>
                      </a:r>
                    </a:p>
                  </a:txBody>
                  <a:tcPr marL="9525" marR="9525" marT="9525" marB="0" anchor="b"/>
                </a:tc>
                <a:extLst>
                  <a:ext uri="{0D108BD9-81ED-4DB2-BD59-A6C34878D82A}">
                    <a16:rowId xmlns:a16="http://schemas.microsoft.com/office/drawing/2014/main" val="106990294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Orlando City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37</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-8</a:t>
                      </a:r>
                    </a:p>
                  </a:txBody>
                  <a:tcPr marL="9525" marR="9525" marT="9525" marB="0" anchor="b"/>
                </a:tc>
                <a:extLst>
                  <a:ext uri="{0D108BD9-81ED-4DB2-BD59-A6C34878D82A}">
                    <a16:rowId xmlns:a16="http://schemas.microsoft.com/office/drawing/2014/main" val="307672551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Vancouver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34</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-22</a:t>
                      </a:r>
                    </a:p>
                  </a:txBody>
                  <a:tcPr marL="9525" marR="9525" marT="9525" marB="0" anchor="b"/>
                </a:tc>
                <a:extLst>
                  <a:ext uri="{0D108BD9-81ED-4DB2-BD59-A6C34878D82A}">
                    <a16:rowId xmlns:a16="http://schemas.microsoft.com/office/drawing/2014/main" val="3172124524"/>
                  </a:ext>
                </a:extLst>
              </a:tr>
              <a:tr h="0">
                <a:tc>
                  <a:txBody>
                    <a:bodyPr/>
                    <a:lstStyle/>
                    <a:p>
                      <a:pPr algn="l" fontAlgn="b"/>
                      <a:r>
                        <a:rPr lang="en-US" sz="1200" b="1" i="0" u="none" strike="noStrike" dirty="0">
                          <a:solidFill>
                            <a:srgbClr val="000000"/>
                          </a:solidFill>
                          <a:effectLst/>
                          <a:latin typeface="Times New Roman" panose="02020603050405020304" pitchFamily="18" charset="0"/>
                          <a:cs typeface="Times New Roman" panose="02020603050405020304" pitchFamily="18" charset="0"/>
                        </a:rPr>
                        <a:t>FC Cincinnati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24</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-44</a:t>
                      </a:r>
                    </a:p>
                  </a:txBody>
                  <a:tcPr marL="9525" marR="9525" marT="9525" marB="0" anchor="b"/>
                </a:tc>
                <a:extLst>
                  <a:ext uri="{0D108BD9-81ED-4DB2-BD59-A6C34878D82A}">
                    <a16:rowId xmlns:a16="http://schemas.microsoft.com/office/drawing/2014/main" val="3336262852"/>
                  </a:ext>
                </a:extLst>
              </a:tr>
            </a:tbl>
          </a:graphicData>
        </a:graphic>
      </p:graphicFrame>
      <p:graphicFrame>
        <p:nvGraphicFramePr>
          <p:cNvPr id="7" name="Table 6">
            <a:extLst>
              <a:ext uri="{FF2B5EF4-FFF2-40B4-BE49-F238E27FC236}">
                <a16:creationId xmlns:a16="http://schemas.microsoft.com/office/drawing/2014/main" id="{078E48DF-67DC-454F-BC11-89A750C33037}"/>
              </a:ext>
            </a:extLst>
          </p:cNvPr>
          <p:cNvGraphicFramePr>
            <a:graphicFrameLocks noGrp="1"/>
          </p:cNvGraphicFramePr>
          <p:nvPr>
            <p:extLst>
              <p:ext uri="{D42A27DB-BD31-4B8C-83A1-F6EECF244321}">
                <p14:modId xmlns:p14="http://schemas.microsoft.com/office/powerpoint/2010/main" val="4033452411"/>
              </p:ext>
            </p:extLst>
          </p:nvPr>
        </p:nvGraphicFramePr>
        <p:xfrm>
          <a:off x="3317976" y="1723417"/>
          <a:ext cx="2556066" cy="4669155"/>
        </p:xfrm>
        <a:graphic>
          <a:graphicData uri="http://schemas.openxmlformats.org/drawingml/2006/table">
            <a:tbl>
              <a:tblPr firstRow="1" bandRow="1">
                <a:tableStyleId>{5C22544A-7EE6-4342-B048-85BDC9FD1C3A}</a:tableStyleId>
              </a:tblPr>
              <a:tblGrid>
                <a:gridCol w="1415606">
                  <a:extLst>
                    <a:ext uri="{9D8B030D-6E8A-4147-A177-3AD203B41FA5}">
                      <a16:colId xmlns:a16="http://schemas.microsoft.com/office/drawing/2014/main" val="1948919120"/>
                    </a:ext>
                  </a:extLst>
                </a:gridCol>
                <a:gridCol w="570230">
                  <a:extLst>
                    <a:ext uri="{9D8B030D-6E8A-4147-A177-3AD203B41FA5}">
                      <a16:colId xmlns:a16="http://schemas.microsoft.com/office/drawing/2014/main" val="3684514542"/>
                    </a:ext>
                  </a:extLst>
                </a:gridCol>
                <a:gridCol w="570230">
                  <a:extLst>
                    <a:ext uri="{9D8B030D-6E8A-4147-A177-3AD203B41FA5}">
                      <a16:colId xmlns:a16="http://schemas.microsoft.com/office/drawing/2014/main" val="1016865289"/>
                    </a:ext>
                  </a:extLst>
                </a:gridCol>
              </a:tblGrid>
              <a:tr h="0">
                <a:tc>
                  <a:txBody>
                    <a:bodyPr/>
                    <a:lstStyle/>
                    <a:p>
                      <a:r>
                        <a:rPr lang="en-US" sz="1000" b="1" i="0" dirty="0">
                          <a:latin typeface="Times New Roman" panose="02020603050405020304" pitchFamily="18" charset="0"/>
                          <a:cs typeface="Times New Roman" panose="02020603050405020304" pitchFamily="18" charset="0"/>
                        </a:rPr>
                        <a:t>Team</a:t>
                      </a:r>
                    </a:p>
                  </a:txBody>
                  <a:tcPr/>
                </a:tc>
                <a:tc>
                  <a:txBody>
                    <a:bodyPr/>
                    <a:lstStyle/>
                    <a:p>
                      <a:pPr algn="ctr"/>
                      <a:r>
                        <a:rPr lang="en-US" sz="1000" b="1" i="0" dirty="0">
                          <a:latin typeface="Times New Roman" panose="02020603050405020304" pitchFamily="18" charset="0"/>
                          <a:cs typeface="Times New Roman" panose="02020603050405020304" pitchFamily="18" charset="0"/>
                        </a:rPr>
                        <a:t>Points</a:t>
                      </a:r>
                    </a:p>
                  </a:txBody>
                  <a:tcPr/>
                </a:tc>
                <a:tc>
                  <a:txBody>
                    <a:bodyPr/>
                    <a:lstStyle/>
                    <a:p>
                      <a:pPr algn="ctr"/>
                      <a:r>
                        <a:rPr lang="en-US" sz="1000" b="1" i="0" dirty="0">
                          <a:latin typeface="Times New Roman" panose="02020603050405020304" pitchFamily="18" charset="0"/>
                          <a:cs typeface="Times New Roman" panose="02020603050405020304" pitchFamily="18" charset="0"/>
                        </a:rPr>
                        <a:t>GD</a:t>
                      </a:r>
                    </a:p>
                  </a:txBody>
                  <a:tcPr/>
                </a:tc>
                <a:extLst>
                  <a:ext uri="{0D108BD9-81ED-4DB2-BD59-A6C34878D82A}">
                    <a16:rowId xmlns:a16="http://schemas.microsoft.com/office/drawing/2014/main" val="1392671"/>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 Red Bulls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71</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29</a:t>
                      </a:r>
                    </a:p>
                  </a:txBody>
                  <a:tcPr marL="9525" marR="9525" marT="9525" marB="0" anchor="b"/>
                </a:tc>
                <a:extLst>
                  <a:ext uri="{0D108BD9-81ED-4DB2-BD59-A6C34878D82A}">
                    <a16:rowId xmlns:a16="http://schemas.microsoft.com/office/drawing/2014/main" val="365067171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Atlanta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26</a:t>
                      </a:r>
                    </a:p>
                  </a:txBody>
                  <a:tcPr marL="9525" marR="9525" marT="9525" marB="0" anchor="b"/>
                </a:tc>
                <a:extLst>
                  <a:ext uri="{0D108BD9-81ED-4DB2-BD59-A6C34878D82A}">
                    <a16:rowId xmlns:a16="http://schemas.microsoft.com/office/drawing/2014/main" val="59893681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Sporting KC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62</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25</a:t>
                      </a:r>
                    </a:p>
                  </a:txBody>
                  <a:tcPr marL="9525" marR="9525" marT="9525" marB="0" anchor="b"/>
                </a:tc>
                <a:extLst>
                  <a:ext uri="{0D108BD9-81ED-4DB2-BD59-A6C34878D82A}">
                    <a16:rowId xmlns:a16="http://schemas.microsoft.com/office/drawing/2014/main" val="47683069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Seattle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15</a:t>
                      </a:r>
                    </a:p>
                  </a:txBody>
                  <a:tcPr marL="9525" marR="9525" marT="9525" marB="0" anchor="b"/>
                </a:tc>
                <a:extLst>
                  <a:ext uri="{0D108BD9-81ED-4DB2-BD59-A6C34878D82A}">
                    <a16:rowId xmlns:a16="http://schemas.microsoft.com/office/drawing/2014/main" val="335759974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FC Dallas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57</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8</a:t>
                      </a:r>
                    </a:p>
                  </a:txBody>
                  <a:tcPr marL="9525" marR="9525" marT="9525" marB="0" anchor="b"/>
                </a:tc>
                <a:extLst>
                  <a:ext uri="{0D108BD9-81ED-4DB2-BD59-A6C34878D82A}">
                    <a16:rowId xmlns:a16="http://schemas.microsoft.com/office/drawing/2014/main" val="298301174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Los Angeles FC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57</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16</a:t>
                      </a:r>
                    </a:p>
                  </a:txBody>
                  <a:tcPr marL="9525" marR="9525" marT="9525" marB="0" anchor="b"/>
                </a:tc>
                <a:extLst>
                  <a:ext uri="{0D108BD9-81ED-4DB2-BD59-A6C34878D82A}">
                    <a16:rowId xmlns:a16="http://schemas.microsoft.com/office/drawing/2014/main" val="273658821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NYCFC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56</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14</a:t>
                      </a:r>
                    </a:p>
                  </a:txBody>
                  <a:tcPr marL="9525" marR="9525" marT="9525" marB="0" anchor="b"/>
                </a:tc>
                <a:extLst>
                  <a:ext uri="{0D108BD9-81ED-4DB2-BD59-A6C34878D82A}">
                    <a16:rowId xmlns:a16="http://schemas.microsoft.com/office/drawing/2014/main" val="254081106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Portland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54</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a:t>
                      </a:r>
                    </a:p>
                  </a:txBody>
                  <a:tcPr marL="9525" marR="9525" marT="9525" marB="0" anchor="b"/>
                </a:tc>
                <a:extLst>
                  <a:ext uri="{0D108BD9-81ED-4DB2-BD59-A6C34878D82A}">
                    <a16:rowId xmlns:a16="http://schemas.microsoft.com/office/drawing/2014/main" val="3479410061"/>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Columbus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a:t>
                      </a:r>
                    </a:p>
                  </a:txBody>
                  <a:tcPr marL="9525" marR="9525" marT="9525" marB="0" anchor="b"/>
                </a:tc>
                <a:extLst>
                  <a:ext uri="{0D108BD9-81ED-4DB2-BD59-A6C34878D82A}">
                    <a16:rowId xmlns:a16="http://schemas.microsoft.com/office/drawing/2014/main" val="365971307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D.C. United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10</a:t>
                      </a:r>
                    </a:p>
                  </a:txBody>
                  <a:tcPr marL="9525" marR="9525" marT="9525" marB="0" anchor="b"/>
                </a:tc>
                <a:extLst>
                  <a:ext uri="{0D108BD9-81ED-4DB2-BD59-A6C34878D82A}">
                    <a16:rowId xmlns:a16="http://schemas.microsoft.com/office/drawing/2014/main" val="373157446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Philadelphia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50</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a:t>
                      </a:r>
                    </a:p>
                  </a:txBody>
                  <a:tcPr marL="9525" marR="9525" marT="9525" marB="0" anchor="b"/>
                </a:tc>
                <a:extLst>
                  <a:ext uri="{0D108BD9-81ED-4DB2-BD59-A6C34878D82A}">
                    <a16:rowId xmlns:a16="http://schemas.microsoft.com/office/drawing/2014/main" val="402281422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Real Salt Lake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a:t>
                      </a:r>
                    </a:p>
                  </a:txBody>
                  <a:tcPr marL="9525" marR="9525" marT="9525" marB="0" anchor="b"/>
                </a:tc>
                <a:extLst>
                  <a:ext uri="{0D108BD9-81ED-4DB2-BD59-A6C34878D82A}">
                    <a16:rowId xmlns:a16="http://schemas.microsoft.com/office/drawing/2014/main" val="307851356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LA Galaxy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a:t>
                      </a:r>
                    </a:p>
                  </a:txBody>
                  <a:tcPr marL="9525" marR="9525" marT="9525" marB="0" anchor="b"/>
                </a:tc>
                <a:extLst>
                  <a:ext uri="{0D108BD9-81ED-4DB2-BD59-A6C34878D82A}">
                    <a16:rowId xmlns:a16="http://schemas.microsoft.com/office/drawing/2014/main" val="30219799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Vancouver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47</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-13</a:t>
                      </a:r>
                    </a:p>
                  </a:txBody>
                  <a:tcPr marL="9525" marR="9525" marT="9525" marB="0" anchor="b"/>
                </a:tc>
                <a:extLst>
                  <a:ext uri="{0D108BD9-81ED-4DB2-BD59-A6C34878D82A}">
                    <a16:rowId xmlns:a16="http://schemas.microsoft.com/office/drawing/2014/main" val="390739103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Montreal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46</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a:t>
                      </a:r>
                    </a:p>
                  </a:txBody>
                  <a:tcPr marL="9525" marR="9525" marT="9525" marB="0" anchor="b"/>
                </a:tc>
                <a:extLst>
                  <a:ext uri="{0D108BD9-81ED-4DB2-BD59-A6C34878D82A}">
                    <a16:rowId xmlns:a16="http://schemas.microsoft.com/office/drawing/2014/main" val="293106719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New England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41</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a:t>
                      </a:r>
                    </a:p>
                  </a:txBody>
                  <a:tcPr marL="9525" marR="9525" marT="9525" marB="0" anchor="b"/>
                </a:tc>
                <a:extLst>
                  <a:ext uri="{0D108BD9-81ED-4DB2-BD59-A6C34878D82A}">
                    <a16:rowId xmlns:a16="http://schemas.microsoft.com/office/drawing/2014/main" val="1483274677"/>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Houston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0</a:t>
                      </a:r>
                    </a:p>
                  </a:txBody>
                  <a:tcPr marL="9525" marR="9525" marT="9525" marB="0" anchor="b"/>
                </a:tc>
                <a:extLst>
                  <a:ext uri="{0D108BD9-81ED-4DB2-BD59-A6C34878D82A}">
                    <a16:rowId xmlns:a16="http://schemas.microsoft.com/office/drawing/2014/main" val="360743748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Minnesota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36</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-22</a:t>
                      </a:r>
                    </a:p>
                  </a:txBody>
                  <a:tcPr marL="9525" marR="9525" marT="9525" marB="0" anchor="b"/>
                </a:tc>
                <a:extLst>
                  <a:ext uri="{0D108BD9-81ED-4DB2-BD59-A6C34878D82A}">
                    <a16:rowId xmlns:a16="http://schemas.microsoft.com/office/drawing/2014/main" val="377488661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Toronto FC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36</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a:t>
                      </a:r>
                    </a:p>
                  </a:txBody>
                  <a:tcPr marL="9525" marR="9525" marT="9525" marB="0" anchor="b"/>
                </a:tc>
                <a:extLst>
                  <a:ext uri="{0D108BD9-81ED-4DB2-BD59-A6C34878D82A}">
                    <a16:rowId xmlns:a16="http://schemas.microsoft.com/office/drawing/2014/main" val="323779537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Chicago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32</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-13</a:t>
                      </a:r>
                    </a:p>
                  </a:txBody>
                  <a:tcPr marL="9525" marR="9525" marT="9525" marB="0" anchor="b"/>
                </a:tc>
                <a:extLst>
                  <a:ext uri="{0D108BD9-81ED-4DB2-BD59-A6C34878D82A}">
                    <a16:rowId xmlns:a16="http://schemas.microsoft.com/office/drawing/2014/main" val="132830442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Colorado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31</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-27</a:t>
                      </a:r>
                    </a:p>
                  </a:txBody>
                  <a:tcPr marL="9525" marR="9525" marT="9525" marB="0" anchor="b"/>
                </a:tc>
                <a:extLst>
                  <a:ext uri="{0D108BD9-81ED-4DB2-BD59-A6C34878D82A}">
                    <a16:rowId xmlns:a16="http://schemas.microsoft.com/office/drawing/2014/main" val="106990294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Orlando City 2018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-31</a:t>
                      </a:r>
                    </a:p>
                  </a:txBody>
                  <a:tcPr marL="9525" marR="9525" marT="9525" marB="0" anchor="b"/>
                </a:tc>
                <a:extLst>
                  <a:ext uri="{0D108BD9-81ED-4DB2-BD59-A6C34878D82A}">
                    <a16:rowId xmlns:a16="http://schemas.microsoft.com/office/drawing/2014/main" val="3076725515"/>
                  </a:ext>
                </a:extLst>
              </a:tr>
              <a:tr h="0">
                <a:tc>
                  <a:txBody>
                    <a:bodyPr/>
                    <a:lstStyle/>
                    <a:p>
                      <a:pPr algn="l" fontAlgn="b"/>
                      <a:r>
                        <a:rPr lang="en-US" sz="1200" b="1" i="0" u="none" strike="noStrike" dirty="0">
                          <a:solidFill>
                            <a:srgbClr val="000000"/>
                          </a:solidFill>
                          <a:effectLst/>
                          <a:latin typeface="Times New Roman" panose="02020603050405020304" pitchFamily="18" charset="0"/>
                          <a:cs typeface="Times New Roman" panose="02020603050405020304" pitchFamily="18" charset="0"/>
                        </a:rPr>
                        <a:t>San Jose 2018</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21</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-22</a:t>
                      </a:r>
                    </a:p>
                  </a:txBody>
                  <a:tcPr marL="9525" marR="9525" marT="9525" marB="0" anchor="b"/>
                </a:tc>
                <a:extLst>
                  <a:ext uri="{0D108BD9-81ED-4DB2-BD59-A6C34878D82A}">
                    <a16:rowId xmlns:a16="http://schemas.microsoft.com/office/drawing/2014/main" val="3172124524"/>
                  </a:ext>
                </a:extLst>
              </a:tr>
            </a:tbl>
          </a:graphicData>
        </a:graphic>
      </p:graphicFrame>
    </p:spTree>
    <p:extLst>
      <p:ext uri="{BB962C8B-B14F-4D97-AF65-F5344CB8AC3E}">
        <p14:creationId xmlns:p14="http://schemas.microsoft.com/office/powerpoint/2010/main" val="1157876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743A9-7B24-B341-BC45-287DB6CA87E6}"/>
              </a:ext>
            </a:extLst>
          </p:cNvPr>
          <p:cNvSpPr>
            <a:spLocks noGrp="1"/>
          </p:cNvSpPr>
          <p:nvPr>
            <p:ph type="title"/>
          </p:nvPr>
        </p:nvSpPr>
        <p:spPr>
          <a:xfrm>
            <a:off x="646111" y="452718"/>
            <a:ext cx="9404723" cy="899427"/>
          </a:xfrm>
        </p:spPr>
        <p:txBody>
          <a:bodyPr/>
          <a:lstStyle/>
          <a:p>
            <a:r>
              <a:rPr lang="en-US" sz="2800" dirty="0"/>
              <a:t>No Correlation Between Crossing and Points Gained</a:t>
            </a:r>
          </a:p>
        </p:txBody>
      </p:sp>
      <p:pic>
        <p:nvPicPr>
          <p:cNvPr id="5" name="Picture 4">
            <a:extLst>
              <a:ext uri="{FF2B5EF4-FFF2-40B4-BE49-F238E27FC236}">
                <a16:creationId xmlns:a16="http://schemas.microsoft.com/office/drawing/2014/main" id="{36EAEDC8-8281-4441-9653-7AB235B859C9}"/>
              </a:ext>
            </a:extLst>
          </p:cNvPr>
          <p:cNvPicPr>
            <a:picLocks noChangeAspect="1"/>
          </p:cNvPicPr>
          <p:nvPr/>
        </p:nvPicPr>
        <p:blipFill>
          <a:blip r:embed="rId2"/>
          <a:stretch>
            <a:fillRect/>
          </a:stretch>
        </p:blipFill>
        <p:spPr>
          <a:xfrm>
            <a:off x="6235430" y="2480099"/>
            <a:ext cx="5517474" cy="3925183"/>
          </a:xfrm>
          <a:prstGeom prst="rect">
            <a:avLst/>
          </a:prstGeom>
        </p:spPr>
      </p:pic>
      <p:graphicFrame>
        <p:nvGraphicFramePr>
          <p:cNvPr id="6" name="Table 5">
            <a:extLst>
              <a:ext uri="{FF2B5EF4-FFF2-40B4-BE49-F238E27FC236}">
                <a16:creationId xmlns:a16="http://schemas.microsoft.com/office/drawing/2014/main" id="{775383F3-B4F8-6648-8AD0-34E562B662A0}"/>
              </a:ext>
            </a:extLst>
          </p:cNvPr>
          <p:cNvGraphicFramePr>
            <a:graphicFrameLocks noGrp="1"/>
          </p:cNvGraphicFramePr>
          <p:nvPr>
            <p:extLst>
              <p:ext uri="{D42A27DB-BD31-4B8C-83A1-F6EECF244321}">
                <p14:modId xmlns:p14="http://schemas.microsoft.com/office/powerpoint/2010/main" val="2092260074"/>
              </p:ext>
            </p:extLst>
          </p:nvPr>
        </p:nvGraphicFramePr>
        <p:xfrm>
          <a:off x="150001" y="1723417"/>
          <a:ext cx="2617979" cy="4861560"/>
        </p:xfrm>
        <a:graphic>
          <a:graphicData uri="http://schemas.openxmlformats.org/drawingml/2006/table">
            <a:tbl>
              <a:tblPr firstRow="1" bandRow="1">
                <a:tableStyleId>{5C22544A-7EE6-4342-B048-85BDC9FD1C3A}</a:tableStyleId>
              </a:tblPr>
              <a:tblGrid>
                <a:gridCol w="1415606">
                  <a:extLst>
                    <a:ext uri="{9D8B030D-6E8A-4147-A177-3AD203B41FA5}">
                      <a16:colId xmlns:a16="http://schemas.microsoft.com/office/drawing/2014/main" val="1948919120"/>
                    </a:ext>
                  </a:extLst>
                </a:gridCol>
                <a:gridCol w="632143">
                  <a:extLst>
                    <a:ext uri="{9D8B030D-6E8A-4147-A177-3AD203B41FA5}">
                      <a16:colId xmlns:a16="http://schemas.microsoft.com/office/drawing/2014/main" val="3684514542"/>
                    </a:ext>
                  </a:extLst>
                </a:gridCol>
                <a:gridCol w="570230">
                  <a:extLst>
                    <a:ext uri="{9D8B030D-6E8A-4147-A177-3AD203B41FA5}">
                      <a16:colId xmlns:a16="http://schemas.microsoft.com/office/drawing/2014/main" val="1016865289"/>
                    </a:ext>
                  </a:extLst>
                </a:gridCol>
              </a:tblGrid>
              <a:tr h="0">
                <a:tc>
                  <a:txBody>
                    <a:bodyPr/>
                    <a:lstStyle/>
                    <a:p>
                      <a:r>
                        <a:rPr lang="en-US" sz="1000" b="1" i="0" dirty="0">
                          <a:latin typeface="Times New Roman" panose="02020603050405020304" pitchFamily="18" charset="0"/>
                          <a:cs typeface="Times New Roman" panose="02020603050405020304" pitchFamily="18" charset="0"/>
                        </a:rPr>
                        <a:t>Team</a:t>
                      </a:r>
                    </a:p>
                  </a:txBody>
                  <a:tcPr/>
                </a:tc>
                <a:tc>
                  <a:txBody>
                    <a:bodyPr/>
                    <a:lstStyle/>
                    <a:p>
                      <a:pPr algn="ctr"/>
                      <a:r>
                        <a:rPr lang="en-US" sz="1000" b="1" i="0" dirty="0">
                          <a:latin typeface="Times New Roman" panose="02020603050405020304" pitchFamily="18" charset="0"/>
                          <a:cs typeface="Times New Roman" panose="02020603050405020304" pitchFamily="18" charset="0"/>
                        </a:rPr>
                        <a:t>Crosses</a:t>
                      </a:r>
                    </a:p>
                  </a:txBody>
                  <a:tcPr/>
                </a:tc>
                <a:tc>
                  <a:txBody>
                    <a:bodyPr/>
                    <a:lstStyle/>
                    <a:p>
                      <a:pPr algn="ctr"/>
                      <a:r>
                        <a:rPr lang="en-US" sz="1000" b="1" i="0" dirty="0">
                          <a:latin typeface="Times New Roman" panose="02020603050405020304" pitchFamily="18" charset="0"/>
                          <a:cs typeface="Times New Roman" panose="02020603050405020304" pitchFamily="18" charset="0"/>
                        </a:rPr>
                        <a:t>Points</a:t>
                      </a:r>
                    </a:p>
                  </a:txBody>
                  <a:tcPr/>
                </a:tc>
                <a:extLst>
                  <a:ext uri="{0D108BD9-81ED-4DB2-BD59-A6C34878D82A}">
                    <a16:rowId xmlns:a16="http://schemas.microsoft.com/office/drawing/2014/main" val="1392671"/>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Portland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753</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49</a:t>
                      </a:r>
                    </a:p>
                  </a:txBody>
                  <a:tcPr marL="9525" marR="9525" marT="9525" marB="0" anchor="b"/>
                </a:tc>
                <a:extLst>
                  <a:ext uri="{0D108BD9-81ED-4DB2-BD59-A6C34878D82A}">
                    <a16:rowId xmlns:a16="http://schemas.microsoft.com/office/drawing/2014/main" val="3650671714"/>
                  </a:ext>
                </a:extLst>
              </a:tr>
              <a:tr h="0">
                <a:tc>
                  <a:txBody>
                    <a:bodyPr/>
                    <a:lstStyle/>
                    <a:p>
                      <a:pPr algn="l" fontAlgn="b"/>
                      <a:r>
                        <a:rPr lang="en-US" sz="1200" b="1" i="0" u="none" strike="noStrike" dirty="0">
                          <a:solidFill>
                            <a:srgbClr val="000000"/>
                          </a:solidFill>
                          <a:effectLst/>
                          <a:latin typeface="Times New Roman" panose="02020603050405020304" pitchFamily="18" charset="0"/>
                          <a:cs typeface="Times New Roman" panose="02020603050405020304" pitchFamily="18" charset="0"/>
                        </a:rPr>
                        <a:t>LA Galaxy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722</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a:t>
                      </a:r>
                    </a:p>
                  </a:txBody>
                  <a:tcPr marL="9525" marR="9525" marT="9525" marB="0" anchor="b"/>
                </a:tc>
                <a:extLst>
                  <a:ext uri="{0D108BD9-81ED-4DB2-BD59-A6C34878D82A}">
                    <a16:rowId xmlns:a16="http://schemas.microsoft.com/office/drawing/2014/main" val="59893681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Colorado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644</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42</a:t>
                      </a:r>
                    </a:p>
                  </a:txBody>
                  <a:tcPr marL="9525" marR="9525" marT="9525" marB="0" anchor="b"/>
                </a:tc>
                <a:extLst>
                  <a:ext uri="{0D108BD9-81ED-4DB2-BD59-A6C34878D82A}">
                    <a16:rowId xmlns:a16="http://schemas.microsoft.com/office/drawing/2014/main" val="476830695"/>
                  </a:ext>
                </a:extLst>
              </a:tr>
              <a:tr h="0">
                <a:tc>
                  <a:txBody>
                    <a:bodyPr/>
                    <a:lstStyle/>
                    <a:p>
                      <a:pPr algn="l" fontAlgn="b"/>
                      <a:r>
                        <a:rPr lang="en-US" sz="1200" b="1" i="0" u="none" strike="noStrike" dirty="0">
                          <a:solidFill>
                            <a:srgbClr val="000000"/>
                          </a:solidFill>
                          <a:effectLst/>
                          <a:latin typeface="Times New Roman" panose="02020603050405020304" pitchFamily="18" charset="0"/>
                          <a:cs typeface="Times New Roman" panose="02020603050405020304" pitchFamily="18" charset="0"/>
                        </a:rPr>
                        <a:t>Minnesota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639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53</a:t>
                      </a:r>
                    </a:p>
                  </a:txBody>
                  <a:tcPr marL="9525" marR="9525" marT="9525" marB="0" anchor="b"/>
                </a:tc>
                <a:extLst>
                  <a:ext uri="{0D108BD9-81ED-4DB2-BD59-A6C34878D82A}">
                    <a16:rowId xmlns:a16="http://schemas.microsoft.com/office/drawing/2014/main" val="335759974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 Red Bulls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614</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48</a:t>
                      </a:r>
                    </a:p>
                  </a:txBody>
                  <a:tcPr marL="9525" marR="9525" marT="9525" marB="0" anchor="b"/>
                </a:tc>
                <a:extLst>
                  <a:ext uri="{0D108BD9-81ED-4DB2-BD59-A6C34878D82A}">
                    <a16:rowId xmlns:a16="http://schemas.microsoft.com/office/drawing/2014/main" val="298301174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Seattle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607</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56</a:t>
                      </a:r>
                    </a:p>
                  </a:txBody>
                  <a:tcPr marL="9525" marR="9525" marT="9525" marB="0" anchor="b"/>
                </a:tc>
                <a:extLst>
                  <a:ext uri="{0D108BD9-81ED-4DB2-BD59-A6C34878D82A}">
                    <a16:rowId xmlns:a16="http://schemas.microsoft.com/office/drawing/2014/main" val="273658821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San Jose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593</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44</a:t>
                      </a:r>
                    </a:p>
                  </a:txBody>
                  <a:tcPr marL="9525" marR="9525" marT="9525" marB="0" anchor="b"/>
                </a:tc>
                <a:extLst>
                  <a:ext uri="{0D108BD9-81ED-4DB2-BD59-A6C34878D82A}">
                    <a16:rowId xmlns:a16="http://schemas.microsoft.com/office/drawing/2014/main" val="254081106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Atlanta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577</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58</a:t>
                      </a:r>
                    </a:p>
                  </a:txBody>
                  <a:tcPr marL="9525" marR="9525" marT="9525" marB="0" anchor="b"/>
                </a:tc>
                <a:extLst>
                  <a:ext uri="{0D108BD9-81ED-4DB2-BD59-A6C34878D82A}">
                    <a16:rowId xmlns:a16="http://schemas.microsoft.com/office/drawing/2014/main" val="3479410061"/>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Chicago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569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42</a:t>
                      </a:r>
                    </a:p>
                  </a:txBody>
                  <a:tcPr marL="9525" marR="9525" marT="9525" marB="0" anchor="b"/>
                </a:tc>
                <a:extLst>
                  <a:ext uri="{0D108BD9-81ED-4DB2-BD59-A6C34878D82A}">
                    <a16:rowId xmlns:a16="http://schemas.microsoft.com/office/drawing/2014/main" val="365971307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Columbus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568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38</a:t>
                      </a:r>
                    </a:p>
                  </a:txBody>
                  <a:tcPr marL="9525" marR="9525" marT="9525" marB="0" anchor="b"/>
                </a:tc>
                <a:extLst>
                  <a:ext uri="{0D108BD9-81ED-4DB2-BD59-A6C34878D82A}">
                    <a16:rowId xmlns:a16="http://schemas.microsoft.com/office/drawing/2014/main" val="373157446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Philadelphia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556</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55</a:t>
                      </a:r>
                    </a:p>
                  </a:txBody>
                  <a:tcPr marL="9525" marR="9525" marT="9525" marB="0" anchor="b"/>
                </a:tc>
                <a:extLst>
                  <a:ext uri="{0D108BD9-81ED-4DB2-BD59-A6C34878D82A}">
                    <a16:rowId xmlns:a16="http://schemas.microsoft.com/office/drawing/2014/main" val="402281422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Toronto FC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545</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50</a:t>
                      </a:r>
                    </a:p>
                  </a:txBody>
                  <a:tcPr marL="9525" marR="9525" marT="9525" marB="0" anchor="b"/>
                </a:tc>
                <a:extLst>
                  <a:ext uri="{0D108BD9-81ED-4DB2-BD59-A6C34878D82A}">
                    <a16:rowId xmlns:a16="http://schemas.microsoft.com/office/drawing/2014/main" val="307851356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New England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542</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45</a:t>
                      </a:r>
                    </a:p>
                  </a:txBody>
                  <a:tcPr marL="9525" marR="9525" marT="9525" marB="0" anchor="b"/>
                </a:tc>
                <a:extLst>
                  <a:ext uri="{0D108BD9-81ED-4DB2-BD59-A6C34878D82A}">
                    <a16:rowId xmlns:a16="http://schemas.microsoft.com/office/drawing/2014/main" val="30219799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Sporting KC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541</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38</a:t>
                      </a:r>
                    </a:p>
                  </a:txBody>
                  <a:tcPr marL="9525" marR="9525" marT="9525" marB="0" anchor="b"/>
                </a:tc>
                <a:extLst>
                  <a:ext uri="{0D108BD9-81ED-4DB2-BD59-A6C34878D82A}">
                    <a16:rowId xmlns:a16="http://schemas.microsoft.com/office/drawing/2014/main" val="390739103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Houston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537</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40</a:t>
                      </a:r>
                    </a:p>
                  </a:txBody>
                  <a:tcPr marL="9525" marR="9525" marT="9525" marB="0" anchor="b"/>
                </a:tc>
                <a:extLst>
                  <a:ext uri="{0D108BD9-81ED-4DB2-BD59-A6C34878D82A}">
                    <a16:rowId xmlns:a16="http://schemas.microsoft.com/office/drawing/2014/main" val="293106719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Montreal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534</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41</a:t>
                      </a:r>
                    </a:p>
                  </a:txBody>
                  <a:tcPr marL="9525" marR="9525" marT="9525" marB="0" anchor="b"/>
                </a:tc>
                <a:extLst>
                  <a:ext uri="{0D108BD9-81ED-4DB2-BD59-A6C34878D82A}">
                    <a16:rowId xmlns:a16="http://schemas.microsoft.com/office/drawing/2014/main" val="1483274677"/>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D.C. United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527</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50</a:t>
                      </a:r>
                    </a:p>
                  </a:txBody>
                  <a:tcPr marL="9525" marR="9525" marT="9525" marB="0" anchor="b"/>
                </a:tc>
                <a:extLst>
                  <a:ext uri="{0D108BD9-81ED-4DB2-BD59-A6C34878D82A}">
                    <a16:rowId xmlns:a16="http://schemas.microsoft.com/office/drawing/2014/main" val="360743748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Orlando City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514</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37</a:t>
                      </a:r>
                    </a:p>
                  </a:txBody>
                  <a:tcPr marL="9525" marR="9525" marT="9525" marB="0" anchor="b"/>
                </a:tc>
                <a:extLst>
                  <a:ext uri="{0D108BD9-81ED-4DB2-BD59-A6C34878D82A}">
                    <a16:rowId xmlns:a16="http://schemas.microsoft.com/office/drawing/2014/main" val="377488661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FC Dallas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491</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48</a:t>
                      </a:r>
                    </a:p>
                  </a:txBody>
                  <a:tcPr marL="9525" marR="9525" marT="9525" marB="0" anchor="b"/>
                </a:tc>
                <a:extLst>
                  <a:ext uri="{0D108BD9-81ED-4DB2-BD59-A6C34878D82A}">
                    <a16:rowId xmlns:a16="http://schemas.microsoft.com/office/drawing/2014/main" val="323779537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NYCFC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481</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64</a:t>
                      </a:r>
                    </a:p>
                  </a:txBody>
                  <a:tcPr marL="9525" marR="9525" marT="9525" marB="0" anchor="b"/>
                </a:tc>
                <a:extLst>
                  <a:ext uri="{0D108BD9-81ED-4DB2-BD59-A6C34878D82A}">
                    <a16:rowId xmlns:a16="http://schemas.microsoft.com/office/drawing/2014/main" val="132830442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Vancouver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470</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34</a:t>
                      </a:r>
                    </a:p>
                  </a:txBody>
                  <a:tcPr marL="9525" marR="9525" marT="9525" marB="0" anchor="b"/>
                </a:tc>
                <a:extLst>
                  <a:ext uri="{0D108BD9-81ED-4DB2-BD59-A6C34878D82A}">
                    <a16:rowId xmlns:a16="http://schemas.microsoft.com/office/drawing/2014/main" val="106990294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FC Cincinnati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446</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24</a:t>
                      </a:r>
                    </a:p>
                  </a:txBody>
                  <a:tcPr marL="9525" marR="9525" marT="9525" marB="0" anchor="b"/>
                </a:tc>
                <a:extLst>
                  <a:ext uri="{0D108BD9-81ED-4DB2-BD59-A6C34878D82A}">
                    <a16:rowId xmlns:a16="http://schemas.microsoft.com/office/drawing/2014/main" val="307672551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Real Salt Lake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441</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53</a:t>
                      </a:r>
                    </a:p>
                  </a:txBody>
                  <a:tcPr marL="9525" marR="9525" marT="9525" marB="0" anchor="b"/>
                </a:tc>
                <a:extLst>
                  <a:ext uri="{0D108BD9-81ED-4DB2-BD59-A6C34878D82A}">
                    <a16:rowId xmlns:a16="http://schemas.microsoft.com/office/drawing/2014/main" val="3172124524"/>
                  </a:ext>
                </a:extLst>
              </a:tr>
              <a:tr h="0">
                <a:tc>
                  <a:txBody>
                    <a:bodyPr/>
                    <a:lstStyle/>
                    <a:p>
                      <a:pPr algn="l" fontAlgn="b"/>
                      <a:r>
                        <a:rPr lang="en-US" sz="1200" b="1" i="0" u="none" strike="noStrike" dirty="0">
                          <a:solidFill>
                            <a:srgbClr val="000000"/>
                          </a:solidFill>
                          <a:effectLst/>
                          <a:latin typeface="Times New Roman" panose="02020603050405020304" pitchFamily="18" charset="0"/>
                          <a:cs typeface="Times New Roman" panose="02020603050405020304" pitchFamily="18" charset="0"/>
                        </a:rPr>
                        <a:t>Los Angeles FC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435</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72</a:t>
                      </a:r>
                    </a:p>
                  </a:txBody>
                  <a:tcPr marL="9525" marR="9525" marT="9525" marB="0" anchor="b"/>
                </a:tc>
                <a:extLst>
                  <a:ext uri="{0D108BD9-81ED-4DB2-BD59-A6C34878D82A}">
                    <a16:rowId xmlns:a16="http://schemas.microsoft.com/office/drawing/2014/main" val="3336262852"/>
                  </a:ext>
                </a:extLst>
              </a:tr>
            </a:tbl>
          </a:graphicData>
        </a:graphic>
      </p:graphicFrame>
      <p:graphicFrame>
        <p:nvGraphicFramePr>
          <p:cNvPr id="7" name="Table 6">
            <a:extLst>
              <a:ext uri="{FF2B5EF4-FFF2-40B4-BE49-F238E27FC236}">
                <a16:creationId xmlns:a16="http://schemas.microsoft.com/office/drawing/2014/main" id="{A74FC335-9CCE-304A-B3A4-596A29974A47}"/>
              </a:ext>
            </a:extLst>
          </p:cNvPr>
          <p:cNvGraphicFramePr>
            <a:graphicFrameLocks noGrp="1"/>
          </p:cNvGraphicFramePr>
          <p:nvPr>
            <p:extLst>
              <p:ext uri="{D42A27DB-BD31-4B8C-83A1-F6EECF244321}">
                <p14:modId xmlns:p14="http://schemas.microsoft.com/office/powerpoint/2010/main" val="1571229537"/>
              </p:ext>
            </p:extLst>
          </p:nvPr>
        </p:nvGraphicFramePr>
        <p:xfrm>
          <a:off x="3192715" y="1723417"/>
          <a:ext cx="2617979" cy="4669155"/>
        </p:xfrm>
        <a:graphic>
          <a:graphicData uri="http://schemas.openxmlformats.org/drawingml/2006/table">
            <a:tbl>
              <a:tblPr firstRow="1" bandRow="1">
                <a:tableStyleId>{5C22544A-7EE6-4342-B048-85BDC9FD1C3A}</a:tableStyleId>
              </a:tblPr>
              <a:tblGrid>
                <a:gridCol w="1415606">
                  <a:extLst>
                    <a:ext uri="{9D8B030D-6E8A-4147-A177-3AD203B41FA5}">
                      <a16:colId xmlns:a16="http://schemas.microsoft.com/office/drawing/2014/main" val="1948919120"/>
                    </a:ext>
                  </a:extLst>
                </a:gridCol>
                <a:gridCol w="632143">
                  <a:extLst>
                    <a:ext uri="{9D8B030D-6E8A-4147-A177-3AD203B41FA5}">
                      <a16:colId xmlns:a16="http://schemas.microsoft.com/office/drawing/2014/main" val="3684514542"/>
                    </a:ext>
                  </a:extLst>
                </a:gridCol>
                <a:gridCol w="570230">
                  <a:extLst>
                    <a:ext uri="{9D8B030D-6E8A-4147-A177-3AD203B41FA5}">
                      <a16:colId xmlns:a16="http://schemas.microsoft.com/office/drawing/2014/main" val="1016865289"/>
                    </a:ext>
                  </a:extLst>
                </a:gridCol>
              </a:tblGrid>
              <a:tr h="0">
                <a:tc>
                  <a:txBody>
                    <a:bodyPr/>
                    <a:lstStyle/>
                    <a:p>
                      <a:r>
                        <a:rPr lang="en-US" sz="1000" b="1" i="0" dirty="0">
                          <a:latin typeface="Times New Roman" panose="02020603050405020304" pitchFamily="18" charset="0"/>
                          <a:cs typeface="Times New Roman" panose="02020603050405020304" pitchFamily="18" charset="0"/>
                        </a:rPr>
                        <a:t>Team</a:t>
                      </a:r>
                    </a:p>
                  </a:txBody>
                  <a:tcPr/>
                </a:tc>
                <a:tc>
                  <a:txBody>
                    <a:bodyPr/>
                    <a:lstStyle/>
                    <a:p>
                      <a:pPr algn="ctr"/>
                      <a:r>
                        <a:rPr lang="en-US" sz="1000" b="1" i="0" dirty="0">
                          <a:latin typeface="Times New Roman" panose="02020603050405020304" pitchFamily="18" charset="0"/>
                          <a:cs typeface="Times New Roman" panose="02020603050405020304" pitchFamily="18" charset="0"/>
                        </a:rPr>
                        <a:t>Crosses</a:t>
                      </a:r>
                    </a:p>
                  </a:txBody>
                  <a:tcPr/>
                </a:tc>
                <a:tc>
                  <a:txBody>
                    <a:bodyPr/>
                    <a:lstStyle/>
                    <a:p>
                      <a:pPr algn="ctr"/>
                      <a:r>
                        <a:rPr lang="en-US" sz="1000" b="1" i="0" dirty="0">
                          <a:latin typeface="Times New Roman" panose="02020603050405020304" pitchFamily="18" charset="0"/>
                          <a:cs typeface="Times New Roman" panose="02020603050405020304" pitchFamily="18" charset="0"/>
                        </a:rPr>
                        <a:t>Points</a:t>
                      </a:r>
                    </a:p>
                  </a:txBody>
                  <a:tcPr/>
                </a:tc>
                <a:extLst>
                  <a:ext uri="{0D108BD9-81ED-4DB2-BD59-A6C34878D82A}">
                    <a16:rowId xmlns:a16="http://schemas.microsoft.com/office/drawing/2014/main" val="1392671"/>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Columbus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693</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a:t>
                      </a:r>
                    </a:p>
                  </a:txBody>
                  <a:tcPr marL="9525" marR="9525" marT="9525" marB="0" anchor="b"/>
                </a:tc>
                <a:extLst>
                  <a:ext uri="{0D108BD9-81ED-4DB2-BD59-A6C34878D82A}">
                    <a16:rowId xmlns:a16="http://schemas.microsoft.com/office/drawing/2014/main" val="365067171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New England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667</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41</a:t>
                      </a:r>
                    </a:p>
                  </a:txBody>
                  <a:tcPr marL="9525" marR="9525" marT="9525" marB="0" anchor="b"/>
                </a:tc>
                <a:extLst>
                  <a:ext uri="{0D108BD9-81ED-4DB2-BD59-A6C34878D82A}">
                    <a16:rowId xmlns:a16="http://schemas.microsoft.com/office/drawing/2014/main" val="59893681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Vancouver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657</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47</a:t>
                      </a:r>
                    </a:p>
                  </a:txBody>
                  <a:tcPr marL="9525" marR="9525" marT="9525" marB="0" anchor="b"/>
                </a:tc>
                <a:extLst>
                  <a:ext uri="{0D108BD9-81ED-4DB2-BD59-A6C34878D82A}">
                    <a16:rowId xmlns:a16="http://schemas.microsoft.com/office/drawing/2014/main" val="47683069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LA Galaxy 2018</a:t>
                      </a:r>
                    </a:p>
                  </a:txBody>
                  <a:tcPr marL="9525" marR="9525" marT="9525" marB="0" anchor="b"/>
                </a:tc>
                <a:tc>
                  <a:txBody>
                    <a:bodyPr/>
                    <a:lstStyle/>
                    <a:p>
                      <a:pPr algn="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638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48</a:t>
                      </a:r>
                    </a:p>
                  </a:txBody>
                  <a:tcPr marL="9525" marR="9525" marT="9525" marB="0" anchor="b"/>
                </a:tc>
                <a:extLst>
                  <a:ext uri="{0D108BD9-81ED-4DB2-BD59-A6C34878D82A}">
                    <a16:rowId xmlns:a16="http://schemas.microsoft.com/office/drawing/2014/main" val="335759974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Seattle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628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59</a:t>
                      </a:r>
                    </a:p>
                  </a:txBody>
                  <a:tcPr marL="9525" marR="9525" marT="9525" marB="0" anchor="b"/>
                </a:tc>
                <a:extLst>
                  <a:ext uri="{0D108BD9-81ED-4DB2-BD59-A6C34878D82A}">
                    <a16:rowId xmlns:a16="http://schemas.microsoft.com/office/drawing/2014/main" val="298301174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San Jose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614</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21</a:t>
                      </a:r>
                    </a:p>
                  </a:txBody>
                  <a:tcPr marL="9525" marR="9525" marT="9525" marB="0" anchor="b"/>
                </a:tc>
                <a:extLst>
                  <a:ext uri="{0D108BD9-81ED-4DB2-BD59-A6C34878D82A}">
                    <a16:rowId xmlns:a16="http://schemas.microsoft.com/office/drawing/2014/main" val="273658821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Atlanta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607</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69</a:t>
                      </a:r>
                    </a:p>
                  </a:txBody>
                  <a:tcPr marL="9525" marR="9525" marT="9525" marB="0" anchor="b"/>
                </a:tc>
                <a:extLst>
                  <a:ext uri="{0D108BD9-81ED-4DB2-BD59-A6C34878D82A}">
                    <a16:rowId xmlns:a16="http://schemas.microsoft.com/office/drawing/2014/main" val="254081106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Sporting KC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598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62</a:t>
                      </a:r>
                    </a:p>
                  </a:txBody>
                  <a:tcPr marL="9525" marR="9525" marT="9525" marB="0" anchor="b"/>
                </a:tc>
                <a:extLst>
                  <a:ext uri="{0D108BD9-81ED-4DB2-BD59-A6C34878D82A}">
                    <a16:rowId xmlns:a16="http://schemas.microsoft.com/office/drawing/2014/main" val="3479410061"/>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 Red Bulls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590</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71</a:t>
                      </a:r>
                    </a:p>
                  </a:txBody>
                  <a:tcPr marL="9525" marR="9525" marT="9525" marB="0" anchor="b"/>
                </a:tc>
                <a:extLst>
                  <a:ext uri="{0D108BD9-81ED-4DB2-BD59-A6C34878D82A}">
                    <a16:rowId xmlns:a16="http://schemas.microsoft.com/office/drawing/2014/main" val="365971307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Houston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582</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38</a:t>
                      </a:r>
                    </a:p>
                  </a:txBody>
                  <a:tcPr marL="9525" marR="9525" marT="9525" marB="0" anchor="b"/>
                </a:tc>
                <a:extLst>
                  <a:ext uri="{0D108BD9-81ED-4DB2-BD59-A6C34878D82A}">
                    <a16:rowId xmlns:a16="http://schemas.microsoft.com/office/drawing/2014/main" val="373157446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NYCFC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578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56</a:t>
                      </a:r>
                    </a:p>
                  </a:txBody>
                  <a:tcPr marL="9525" marR="9525" marT="9525" marB="0" anchor="b"/>
                </a:tc>
                <a:extLst>
                  <a:ext uri="{0D108BD9-81ED-4DB2-BD59-A6C34878D82A}">
                    <a16:rowId xmlns:a16="http://schemas.microsoft.com/office/drawing/2014/main" val="402281422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Orlando City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557</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28</a:t>
                      </a:r>
                    </a:p>
                  </a:txBody>
                  <a:tcPr marL="9525" marR="9525" marT="9525" marB="0" anchor="b"/>
                </a:tc>
                <a:extLst>
                  <a:ext uri="{0D108BD9-81ED-4DB2-BD59-A6C34878D82A}">
                    <a16:rowId xmlns:a16="http://schemas.microsoft.com/office/drawing/2014/main" val="307851356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Minnesota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546</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36</a:t>
                      </a:r>
                    </a:p>
                  </a:txBody>
                  <a:tcPr marL="9525" marR="9525" marT="9525" marB="0" anchor="b"/>
                </a:tc>
                <a:extLst>
                  <a:ext uri="{0D108BD9-81ED-4DB2-BD59-A6C34878D82A}">
                    <a16:rowId xmlns:a16="http://schemas.microsoft.com/office/drawing/2014/main" val="30219799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Philadelphia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544</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50</a:t>
                      </a:r>
                    </a:p>
                  </a:txBody>
                  <a:tcPr marL="9525" marR="9525" marT="9525" marB="0" anchor="b"/>
                </a:tc>
                <a:extLst>
                  <a:ext uri="{0D108BD9-81ED-4DB2-BD59-A6C34878D82A}">
                    <a16:rowId xmlns:a16="http://schemas.microsoft.com/office/drawing/2014/main" val="390739103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Toronto FC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539</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36</a:t>
                      </a:r>
                    </a:p>
                  </a:txBody>
                  <a:tcPr marL="9525" marR="9525" marT="9525" marB="0" anchor="b"/>
                </a:tc>
                <a:extLst>
                  <a:ext uri="{0D108BD9-81ED-4DB2-BD59-A6C34878D82A}">
                    <a16:rowId xmlns:a16="http://schemas.microsoft.com/office/drawing/2014/main" val="293106719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Portland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527</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54</a:t>
                      </a:r>
                    </a:p>
                  </a:txBody>
                  <a:tcPr marL="9525" marR="9525" marT="9525" marB="0" anchor="b"/>
                </a:tc>
                <a:extLst>
                  <a:ext uri="{0D108BD9-81ED-4DB2-BD59-A6C34878D82A}">
                    <a16:rowId xmlns:a16="http://schemas.microsoft.com/office/drawing/2014/main" val="1483274677"/>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Chicago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511</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32</a:t>
                      </a:r>
                    </a:p>
                  </a:txBody>
                  <a:tcPr marL="9525" marR="9525" marT="9525" marB="0" anchor="b"/>
                </a:tc>
                <a:extLst>
                  <a:ext uri="{0D108BD9-81ED-4DB2-BD59-A6C34878D82A}">
                    <a16:rowId xmlns:a16="http://schemas.microsoft.com/office/drawing/2014/main" val="360743748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FC Dallas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511</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57</a:t>
                      </a:r>
                    </a:p>
                  </a:txBody>
                  <a:tcPr marL="9525" marR="9525" marT="9525" marB="0" anchor="b"/>
                </a:tc>
                <a:extLst>
                  <a:ext uri="{0D108BD9-81ED-4DB2-BD59-A6C34878D82A}">
                    <a16:rowId xmlns:a16="http://schemas.microsoft.com/office/drawing/2014/main" val="377488661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Colorado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498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31</a:t>
                      </a:r>
                    </a:p>
                  </a:txBody>
                  <a:tcPr marL="9525" marR="9525" marT="9525" marB="0" anchor="b"/>
                </a:tc>
                <a:extLst>
                  <a:ext uri="{0D108BD9-81ED-4DB2-BD59-A6C34878D82A}">
                    <a16:rowId xmlns:a16="http://schemas.microsoft.com/office/drawing/2014/main" val="323779537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Los Angeles FC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495</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57</a:t>
                      </a:r>
                    </a:p>
                  </a:txBody>
                  <a:tcPr marL="9525" marR="9525" marT="9525" marB="0" anchor="b"/>
                </a:tc>
                <a:extLst>
                  <a:ext uri="{0D108BD9-81ED-4DB2-BD59-A6C34878D82A}">
                    <a16:rowId xmlns:a16="http://schemas.microsoft.com/office/drawing/2014/main" val="132830442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Montreal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491</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46</a:t>
                      </a:r>
                    </a:p>
                  </a:txBody>
                  <a:tcPr marL="9525" marR="9525" marT="9525" marB="0" anchor="b"/>
                </a:tc>
                <a:extLst>
                  <a:ext uri="{0D108BD9-81ED-4DB2-BD59-A6C34878D82A}">
                    <a16:rowId xmlns:a16="http://schemas.microsoft.com/office/drawing/2014/main" val="106990294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D.C. United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459</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a:t>
                      </a:r>
                    </a:p>
                  </a:txBody>
                  <a:tcPr marL="9525" marR="9525" marT="9525" marB="0" anchor="b"/>
                </a:tc>
                <a:extLst>
                  <a:ext uri="{0D108BD9-81ED-4DB2-BD59-A6C34878D82A}">
                    <a16:rowId xmlns:a16="http://schemas.microsoft.com/office/drawing/2014/main" val="3076725515"/>
                  </a:ext>
                </a:extLst>
              </a:tr>
              <a:tr h="0">
                <a:tc>
                  <a:txBody>
                    <a:bodyPr/>
                    <a:lstStyle/>
                    <a:p>
                      <a:pPr algn="l" fontAlgn="b"/>
                      <a:r>
                        <a:rPr lang="en-US" sz="1200" b="1" i="0" u="none" strike="noStrike" dirty="0">
                          <a:solidFill>
                            <a:srgbClr val="000000"/>
                          </a:solidFill>
                          <a:effectLst/>
                          <a:latin typeface="Times New Roman" panose="02020603050405020304" pitchFamily="18" charset="0"/>
                          <a:cs typeface="Times New Roman" panose="02020603050405020304" pitchFamily="18" charset="0"/>
                        </a:rPr>
                        <a:t>Real Salt Lake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444</a:t>
                      </a:r>
                    </a:p>
                  </a:txBody>
                  <a:tcPr marL="9525" marR="9525" marT="9525" marB="0" anchor="b"/>
                </a:tc>
                <a:tc>
                  <a:txBody>
                    <a:bodyPr/>
                    <a:lstStyle/>
                    <a:p>
                      <a:pPr algn="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49</a:t>
                      </a:r>
                    </a:p>
                  </a:txBody>
                  <a:tcPr marL="9525" marR="9525" marT="9525" marB="0" anchor="b"/>
                </a:tc>
                <a:extLst>
                  <a:ext uri="{0D108BD9-81ED-4DB2-BD59-A6C34878D82A}">
                    <a16:rowId xmlns:a16="http://schemas.microsoft.com/office/drawing/2014/main" val="3172124524"/>
                  </a:ext>
                </a:extLst>
              </a:tr>
            </a:tbl>
          </a:graphicData>
        </a:graphic>
      </p:graphicFrame>
      <p:sp>
        <p:nvSpPr>
          <p:cNvPr id="8" name="TextBox 7">
            <a:extLst>
              <a:ext uri="{FF2B5EF4-FFF2-40B4-BE49-F238E27FC236}">
                <a16:creationId xmlns:a16="http://schemas.microsoft.com/office/drawing/2014/main" id="{06EB3564-37CE-9842-9F7F-D706A7AC0F21}"/>
              </a:ext>
            </a:extLst>
          </p:cNvPr>
          <p:cNvSpPr txBox="1"/>
          <p:nvPr/>
        </p:nvSpPr>
        <p:spPr>
          <a:xfrm>
            <a:off x="6999997" y="1592956"/>
            <a:ext cx="3988340" cy="646331"/>
          </a:xfrm>
          <a:prstGeom prst="rect">
            <a:avLst/>
          </a:prstGeom>
          <a:noFill/>
        </p:spPr>
        <p:txBody>
          <a:bodyPr wrap="square" rtlCol="0">
            <a:spAutoFit/>
          </a:bodyPr>
          <a:lstStyle/>
          <a:p>
            <a:r>
              <a:rPr lang="en-US" dirty="0"/>
              <a:t>Pearson’s Correlation Coefficient:</a:t>
            </a:r>
          </a:p>
          <a:p>
            <a:pPr algn="ctr"/>
            <a:r>
              <a:rPr lang="en-US" i="1" dirty="0"/>
              <a:t>r</a:t>
            </a:r>
            <a:r>
              <a:rPr lang="en-US" dirty="0"/>
              <a:t> = .07</a:t>
            </a:r>
            <a:endParaRPr lang="en-US" i="1" dirty="0"/>
          </a:p>
        </p:txBody>
      </p:sp>
    </p:spTree>
    <p:extLst>
      <p:ext uri="{BB962C8B-B14F-4D97-AF65-F5344CB8AC3E}">
        <p14:creationId xmlns:p14="http://schemas.microsoft.com/office/powerpoint/2010/main" val="7784859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743A9-7B24-B341-BC45-287DB6CA87E6}"/>
              </a:ext>
            </a:extLst>
          </p:cNvPr>
          <p:cNvSpPr>
            <a:spLocks noGrp="1"/>
          </p:cNvSpPr>
          <p:nvPr>
            <p:ph type="title"/>
          </p:nvPr>
        </p:nvSpPr>
        <p:spPr>
          <a:xfrm>
            <a:off x="646111" y="452718"/>
            <a:ext cx="9684663" cy="899427"/>
          </a:xfrm>
        </p:spPr>
        <p:txBody>
          <a:bodyPr/>
          <a:lstStyle/>
          <a:p>
            <a:r>
              <a:rPr lang="en-US" sz="2800" dirty="0"/>
              <a:t>Removing Outliers (&gt;=2 STD from mean) </a:t>
            </a:r>
            <a:br>
              <a:rPr lang="en-US" sz="2800" dirty="0"/>
            </a:br>
            <a:r>
              <a:rPr lang="en-US" sz="2800" dirty="0"/>
              <a:t>Makes Little Difference</a:t>
            </a:r>
          </a:p>
        </p:txBody>
      </p:sp>
      <p:graphicFrame>
        <p:nvGraphicFramePr>
          <p:cNvPr id="6" name="Table 5">
            <a:extLst>
              <a:ext uri="{FF2B5EF4-FFF2-40B4-BE49-F238E27FC236}">
                <a16:creationId xmlns:a16="http://schemas.microsoft.com/office/drawing/2014/main" id="{775383F3-B4F8-6648-8AD0-34E562B662A0}"/>
              </a:ext>
            </a:extLst>
          </p:cNvPr>
          <p:cNvGraphicFramePr>
            <a:graphicFrameLocks noGrp="1"/>
          </p:cNvGraphicFramePr>
          <p:nvPr>
            <p:extLst>
              <p:ext uri="{D42A27DB-BD31-4B8C-83A1-F6EECF244321}">
                <p14:modId xmlns:p14="http://schemas.microsoft.com/office/powerpoint/2010/main" val="1016177104"/>
              </p:ext>
            </p:extLst>
          </p:nvPr>
        </p:nvGraphicFramePr>
        <p:xfrm>
          <a:off x="150001" y="1723417"/>
          <a:ext cx="2617979" cy="4861560"/>
        </p:xfrm>
        <a:graphic>
          <a:graphicData uri="http://schemas.openxmlformats.org/drawingml/2006/table">
            <a:tbl>
              <a:tblPr firstRow="1" bandRow="1">
                <a:tableStyleId>{5C22544A-7EE6-4342-B048-85BDC9FD1C3A}</a:tableStyleId>
              </a:tblPr>
              <a:tblGrid>
                <a:gridCol w="1415606">
                  <a:extLst>
                    <a:ext uri="{9D8B030D-6E8A-4147-A177-3AD203B41FA5}">
                      <a16:colId xmlns:a16="http://schemas.microsoft.com/office/drawing/2014/main" val="1948919120"/>
                    </a:ext>
                  </a:extLst>
                </a:gridCol>
                <a:gridCol w="632143">
                  <a:extLst>
                    <a:ext uri="{9D8B030D-6E8A-4147-A177-3AD203B41FA5}">
                      <a16:colId xmlns:a16="http://schemas.microsoft.com/office/drawing/2014/main" val="3684514542"/>
                    </a:ext>
                  </a:extLst>
                </a:gridCol>
                <a:gridCol w="570230">
                  <a:extLst>
                    <a:ext uri="{9D8B030D-6E8A-4147-A177-3AD203B41FA5}">
                      <a16:colId xmlns:a16="http://schemas.microsoft.com/office/drawing/2014/main" val="1016865289"/>
                    </a:ext>
                  </a:extLst>
                </a:gridCol>
              </a:tblGrid>
              <a:tr h="0">
                <a:tc>
                  <a:txBody>
                    <a:bodyPr/>
                    <a:lstStyle/>
                    <a:p>
                      <a:r>
                        <a:rPr lang="en-US" sz="1000" b="1" i="0" dirty="0">
                          <a:latin typeface="Times New Roman" panose="02020603050405020304" pitchFamily="18" charset="0"/>
                          <a:cs typeface="Times New Roman" panose="02020603050405020304" pitchFamily="18" charset="0"/>
                        </a:rPr>
                        <a:t>Team</a:t>
                      </a:r>
                    </a:p>
                  </a:txBody>
                  <a:tcPr/>
                </a:tc>
                <a:tc>
                  <a:txBody>
                    <a:bodyPr/>
                    <a:lstStyle/>
                    <a:p>
                      <a:pPr algn="ctr"/>
                      <a:r>
                        <a:rPr lang="en-US" sz="1000" b="1" i="0" dirty="0">
                          <a:latin typeface="Times New Roman" panose="02020603050405020304" pitchFamily="18" charset="0"/>
                          <a:cs typeface="Times New Roman" panose="02020603050405020304" pitchFamily="18" charset="0"/>
                        </a:rPr>
                        <a:t>Crosses</a:t>
                      </a:r>
                    </a:p>
                  </a:txBody>
                  <a:tcPr/>
                </a:tc>
                <a:tc>
                  <a:txBody>
                    <a:bodyPr/>
                    <a:lstStyle/>
                    <a:p>
                      <a:pPr algn="ctr"/>
                      <a:r>
                        <a:rPr lang="en-US" sz="1000" b="1" i="0" dirty="0">
                          <a:latin typeface="Times New Roman" panose="02020603050405020304" pitchFamily="18" charset="0"/>
                          <a:cs typeface="Times New Roman" panose="02020603050405020304" pitchFamily="18" charset="0"/>
                        </a:rPr>
                        <a:t>Points</a:t>
                      </a:r>
                    </a:p>
                  </a:txBody>
                  <a:tcPr/>
                </a:tc>
                <a:extLst>
                  <a:ext uri="{0D108BD9-81ED-4DB2-BD59-A6C34878D82A}">
                    <a16:rowId xmlns:a16="http://schemas.microsoft.com/office/drawing/2014/main" val="1392671"/>
                  </a:ext>
                </a:extLst>
              </a:tr>
              <a:tr h="0">
                <a:tc>
                  <a:txBody>
                    <a:bodyPr/>
                    <a:lstStyle/>
                    <a:p>
                      <a:pPr algn="l" fontAlgn="b"/>
                      <a:r>
                        <a:rPr lang="en-US" sz="1200" b="1" i="0" u="none" strike="sngStrike" dirty="0">
                          <a:solidFill>
                            <a:srgbClr val="000000"/>
                          </a:solidFill>
                          <a:effectLst/>
                          <a:latin typeface="Times New Roman" panose="02020603050405020304" pitchFamily="18" charset="0"/>
                          <a:cs typeface="Times New Roman" panose="02020603050405020304" pitchFamily="18" charset="0"/>
                        </a:rPr>
                        <a:t>Portland 2019</a:t>
                      </a:r>
                    </a:p>
                  </a:txBody>
                  <a:tcPr marL="9525" marR="9525" marT="9525" marB="0" anchor="b">
                    <a:solidFill>
                      <a:schemeClr val="tx1">
                        <a:lumMod val="75000"/>
                      </a:schemeClr>
                    </a:solidFill>
                  </a:tcPr>
                </a:tc>
                <a:tc>
                  <a:txBody>
                    <a:bodyPr/>
                    <a:lstStyle/>
                    <a:p>
                      <a:pPr algn="ctr" fontAlgn="b"/>
                      <a:r>
                        <a:rPr lang="en-US" sz="1200" b="0" i="0" u="none" strike="sngStrike" dirty="0">
                          <a:solidFill>
                            <a:srgbClr val="000000"/>
                          </a:solidFill>
                          <a:effectLst/>
                          <a:latin typeface="Times New Roman" panose="02020603050405020304" pitchFamily="18" charset="0"/>
                          <a:cs typeface="Times New Roman" panose="02020603050405020304" pitchFamily="18" charset="0"/>
                        </a:rPr>
                        <a:t>753</a:t>
                      </a:r>
                    </a:p>
                  </a:txBody>
                  <a:tcPr marL="9525" marR="9525" marT="9525" marB="0" anchor="b">
                    <a:solidFill>
                      <a:schemeClr val="tx1">
                        <a:lumMod val="75000"/>
                      </a:schemeClr>
                    </a:solidFill>
                  </a:tcPr>
                </a:tc>
                <a:tc>
                  <a:txBody>
                    <a:bodyPr/>
                    <a:lstStyle/>
                    <a:p>
                      <a:pPr algn="ctr" fontAlgn="b"/>
                      <a:r>
                        <a:rPr lang="en-US" sz="1200" b="0" i="0" u="none" strike="sngStrike">
                          <a:solidFill>
                            <a:srgbClr val="000000"/>
                          </a:solidFill>
                          <a:effectLst/>
                          <a:latin typeface="Times New Roman" panose="02020603050405020304" pitchFamily="18" charset="0"/>
                          <a:cs typeface="Times New Roman" panose="02020603050405020304" pitchFamily="18" charset="0"/>
                        </a:rPr>
                        <a:t>49</a:t>
                      </a:r>
                    </a:p>
                  </a:txBody>
                  <a:tcPr marL="9525" marR="9525" marT="9525" marB="0" anchor="b">
                    <a:solidFill>
                      <a:schemeClr val="tx1">
                        <a:lumMod val="75000"/>
                      </a:schemeClr>
                    </a:solidFill>
                  </a:tcPr>
                </a:tc>
                <a:extLst>
                  <a:ext uri="{0D108BD9-81ED-4DB2-BD59-A6C34878D82A}">
                    <a16:rowId xmlns:a16="http://schemas.microsoft.com/office/drawing/2014/main" val="3650671714"/>
                  </a:ext>
                </a:extLst>
              </a:tr>
              <a:tr h="0">
                <a:tc>
                  <a:txBody>
                    <a:bodyPr/>
                    <a:lstStyle/>
                    <a:p>
                      <a:pPr algn="l" fontAlgn="b"/>
                      <a:r>
                        <a:rPr lang="en-US" sz="1200" b="1" i="0" u="none" strike="sngStrike" dirty="0">
                          <a:solidFill>
                            <a:srgbClr val="000000"/>
                          </a:solidFill>
                          <a:effectLst/>
                          <a:latin typeface="Times New Roman" panose="02020603050405020304" pitchFamily="18" charset="0"/>
                          <a:cs typeface="Times New Roman" panose="02020603050405020304" pitchFamily="18" charset="0"/>
                        </a:rPr>
                        <a:t>LA Galaxy 2019</a:t>
                      </a:r>
                    </a:p>
                  </a:txBody>
                  <a:tcPr marL="9525" marR="9525" marT="9525" marB="0" anchor="b">
                    <a:solidFill>
                      <a:schemeClr val="tx1">
                        <a:lumMod val="75000"/>
                      </a:schemeClr>
                    </a:solidFill>
                  </a:tcPr>
                </a:tc>
                <a:tc>
                  <a:txBody>
                    <a:bodyPr/>
                    <a:lstStyle/>
                    <a:p>
                      <a:pPr algn="ctr" fontAlgn="b"/>
                      <a:r>
                        <a:rPr lang="en-US" sz="1200" b="0" i="0" u="none" strike="sngStrike" dirty="0">
                          <a:solidFill>
                            <a:srgbClr val="000000"/>
                          </a:solidFill>
                          <a:effectLst/>
                          <a:latin typeface="Times New Roman" panose="02020603050405020304" pitchFamily="18" charset="0"/>
                          <a:cs typeface="Times New Roman" panose="02020603050405020304" pitchFamily="18" charset="0"/>
                        </a:rPr>
                        <a:t>722</a:t>
                      </a:r>
                    </a:p>
                  </a:txBody>
                  <a:tcPr marL="9525" marR="9525" marT="9525" marB="0" anchor="b">
                    <a:solidFill>
                      <a:schemeClr val="tx1">
                        <a:lumMod val="75000"/>
                      </a:schemeClr>
                    </a:solidFill>
                  </a:tcPr>
                </a:tc>
                <a:tc>
                  <a:txBody>
                    <a:bodyPr/>
                    <a:lstStyle/>
                    <a:p>
                      <a:pPr algn="ctr" fontAlgn="b"/>
                      <a:r>
                        <a:rPr lang="en-US" sz="1200" b="0" i="0" u="none" strike="sngStrike" dirty="0">
                          <a:solidFill>
                            <a:srgbClr val="000000"/>
                          </a:solidFill>
                          <a:effectLst/>
                          <a:latin typeface="Times New Roman" panose="02020603050405020304" pitchFamily="18" charset="0"/>
                          <a:cs typeface="Times New Roman" panose="02020603050405020304" pitchFamily="18" charset="0"/>
                        </a:rPr>
                        <a:t>51</a:t>
                      </a:r>
                    </a:p>
                  </a:txBody>
                  <a:tcPr marL="9525" marR="9525" marT="9525" marB="0" anchor="b">
                    <a:solidFill>
                      <a:schemeClr val="tx1">
                        <a:lumMod val="75000"/>
                      </a:schemeClr>
                    </a:solidFill>
                  </a:tcPr>
                </a:tc>
                <a:extLst>
                  <a:ext uri="{0D108BD9-81ED-4DB2-BD59-A6C34878D82A}">
                    <a16:rowId xmlns:a16="http://schemas.microsoft.com/office/drawing/2014/main" val="59893681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Colorado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644</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42</a:t>
                      </a:r>
                    </a:p>
                  </a:txBody>
                  <a:tcPr marL="9525" marR="9525" marT="9525" marB="0" anchor="b"/>
                </a:tc>
                <a:extLst>
                  <a:ext uri="{0D108BD9-81ED-4DB2-BD59-A6C34878D82A}">
                    <a16:rowId xmlns:a16="http://schemas.microsoft.com/office/drawing/2014/main" val="476830695"/>
                  </a:ext>
                </a:extLst>
              </a:tr>
              <a:tr h="0">
                <a:tc>
                  <a:txBody>
                    <a:bodyPr/>
                    <a:lstStyle/>
                    <a:p>
                      <a:pPr algn="l" fontAlgn="b"/>
                      <a:r>
                        <a:rPr lang="en-US" sz="1200" b="1" i="0" u="none" strike="noStrike" dirty="0">
                          <a:solidFill>
                            <a:srgbClr val="000000"/>
                          </a:solidFill>
                          <a:effectLst/>
                          <a:latin typeface="Times New Roman" panose="02020603050405020304" pitchFamily="18" charset="0"/>
                          <a:cs typeface="Times New Roman" panose="02020603050405020304" pitchFamily="18" charset="0"/>
                        </a:rPr>
                        <a:t>Minnesota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639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53</a:t>
                      </a:r>
                    </a:p>
                  </a:txBody>
                  <a:tcPr marL="9525" marR="9525" marT="9525" marB="0" anchor="b"/>
                </a:tc>
                <a:extLst>
                  <a:ext uri="{0D108BD9-81ED-4DB2-BD59-A6C34878D82A}">
                    <a16:rowId xmlns:a16="http://schemas.microsoft.com/office/drawing/2014/main" val="335759974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 Red Bulls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614</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48</a:t>
                      </a:r>
                    </a:p>
                  </a:txBody>
                  <a:tcPr marL="9525" marR="9525" marT="9525" marB="0" anchor="b"/>
                </a:tc>
                <a:extLst>
                  <a:ext uri="{0D108BD9-81ED-4DB2-BD59-A6C34878D82A}">
                    <a16:rowId xmlns:a16="http://schemas.microsoft.com/office/drawing/2014/main" val="298301174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Seattle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607</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56</a:t>
                      </a:r>
                    </a:p>
                  </a:txBody>
                  <a:tcPr marL="9525" marR="9525" marT="9525" marB="0" anchor="b"/>
                </a:tc>
                <a:extLst>
                  <a:ext uri="{0D108BD9-81ED-4DB2-BD59-A6C34878D82A}">
                    <a16:rowId xmlns:a16="http://schemas.microsoft.com/office/drawing/2014/main" val="273658821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San Jose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593</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44</a:t>
                      </a:r>
                    </a:p>
                  </a:txBody>
                  <a:tcPr marL="9525" marR="9525" marT="9525" marB="0" anchor="b"/>
                </a:tc>
                <a:extLst>
                  <a:ext uri="{0D108BD9-81ED-4DB2-BD59-A6C34878D82A}">
                    <a16:rowId xmlns:a16="http://schemas.microsoft.com/office/drawing/2014/main" val="254081106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Atlanta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577</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58</a:t>
                      </a:r>
                    </a:p>
                  </a:txBody>
                  <a:tcPr marL="9525" marR="9525" marT="9525" marB="0" anchor="b"/>
                </a:tc>
                <a:extLst>
                  <a:ext uri="{0D108BD9-81ED-4DB2-BD59-A6C34878D82A}">
                    <a16:rowId xmlns:a16="http://schemas.microsoft.com/office/drawing/2014/main" val="3479410061"/>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Chicago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569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42</a:t>
                      </a:r>
                    </a:p>
                  </a:txBody>
                  <a:tcPr marL="9525" marR="9525" marT="9525" marB="0" anchor="b"/>
                </a:tc>
                <a:extLst>
                  <a:ext uri="{0D108BD9-81ED-4DB2-BD59-A6C34878D82A}">
                    <a16:rowId xmlns:a16="http://schemas.microsoft.com/office/drawing/2014/main" val="365971307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Columbus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568</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38</a:t>
                      </a:r>
                    </a:p>
                  </a:txBody>
                  <a:tcPr marL="9525" marR="9525" marT="9525" marB="0" anchor="b"/>
                </a:tc>
                <a:extLst>
                  <a:ext uri="{0D108BD9-81ED-4DB2-BD59-A6C34878D82A}">
                    <a16:rowId xmlns:a16="http://schemas.microsoft.com/office/drawing/2014/main" val="373157446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Philadelphia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556</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55</a:t>
                      </a:r>
                    </a:p>
                  </a:txBody>
                  <a:tcPr marL="9525" marR="9525" marT="9525" marB="0" anchor="b"/>
                </a:tc>
                <a:extLst>
                  <a:ext uri="{0D108BD9-81ED-4DB2-BD59-A6C34878D82A}">
                    <a16:rowId xmlns:a16="http://schemas.microsoft.com/office/drawing/2014/main" val="402281422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Toronto FC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545</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50</a:t>
                      </a:r>
                    </a:p>
                  </a:txBody>
                  <a:tcPr marL="9525" marR="9525" marT="9525" marB="0" anchor="b"/>
                </a:tc>
                <a:extLst>
                  <a:ext uri="{0D108BD9-81ED-4DB2-BD59-A6C34878D82A}">
                    <a16:rowId xmlns:a16="http://schemas.microsoft.com/office/drawing/2014/main" val="307851356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New England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542</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45</a:t>
                      </a:r>
                    </a:p>
                  </a:txBody>
                  <a:tcPr marL="9525" marR="9525" marT="9525" marB="0" anchor="b"/>
                </a:tc>
                <a:extLst>
                  <a:ext uri="{0D108BD9-81ED-4DB2-BD59-A6C34878D82A}">
                    <a16:rowId xmlns:a16="http://schemas.microsoft.com/office/drawing/2014/main" val="30219799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Sporting KC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541</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38</a:t>
                      </a:r>
                    </a:p>
                  </a:txBody>
                  <a:tcPr marL="9525" marR="9525" marT="9525" marB="0" anchor="b"/>
                </a:tc>
                <a:extLst>
                  <a:ext uri="{0D108BD9-81ED-4DB2-BD59-A6C34878D82A}">
                    <a16:rowId xmlns:a16="http://schemas.microsoft.com/office/drawing/2014/main" val="390739103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Houston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537</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40</a:t>
                      </a:r>
                    </a:p>
                  </a:txBody>
                  <a:tcPr marL="9525" marR="9525" marT="9525" marB="0" anchor="b"/>
                </a:tc>
                <a:extLst>
                  <a:ext uri="{0D108BD9-81ED-4DB2-BD59-A6C34878D82A}">
                    <a16:rowId xmlns:a16="http://schemas.microsoft.com/office/drawing/2014/main" val="293106719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Montreal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534</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41</a:t>
                      </a:r>
                    </a:p>
                  </a:txBody>
                  <a:tcPr marL="9525" marR="9525" marT="9525" marB="0" anchor="b"/>
                </a:tc>
                <a:extLst>
                  <a:ext uri="{0D108BD9-81ED-4DB2-BD59-A6C34878D82A}">
                    <a16:rowId xmlns:a16="http://schemas.microsoft.com/office/drawing/2014/main" val="1483274677"/>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D.C. United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527</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50</a:t>
                      </a:r>
                    </a:p>
                  </a:txBody>
                  <a:tcPr marL="9525" marR="9525" marT="9525" marB="0" anchor="b"/>
                </a:tc>
                <a:extLst>
                  <a:ext uri="{0D108BD9-81ED-4DB2-BD59-A6C34878D82A}">
                    <a16:rowId xmlns:a16="http://schemas.microsoft.com/office/drawing/2014/main" val="360743748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Orlando City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514</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37</a:t>
                      </a:r>
                    </a:p>
                  </a:txBody>
                  <a:tcPr marL="9525" marR="9525" marT="9525" marB="0" anchor="b"/>
                </a:tc>
                <a:extLst>
                  <a:ext uri="{0D108BD9-81ED-4DB2-BD59-A6C34878D82A}">
                    <a16:rowId xmlns:a16="http://schemas.microsoft.com/office/drawing/2014/main" val="377488661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FC Dallas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491</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48</a:t>
                      </a:r>
                    </a:p>
                  </a:txBody>
                  <a:tcPr marL="9525" marR="9525" marT="9525" marB="0" anchor="b"/>
                </a:tc>
                <a:extLst>
                  <a:ext uri="{0D108BD9-81ED-4DB2-BD59-A6C34878D82A}">
                    <a16:rowId xmlns:a16="http://schemas.microsoft.com/office/drawing/2014/main" val="323779537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NYCFC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481</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64</a:t>
                      </a:r>
                    </a:p>
                  </a:txBody>
                  <a:tcPr marL="9525" marR="9525" marT="9525" marB="0" anchor="b"/>
                </a:tc>
                <a:extLst>
                  <a:ext uri="{0D108BD9-81ED-4DB2-BD59-A6C34878D82A}">
                    <a16:rowId xmlns:a16="http://schemas.microsoft.com/office/drawing/2014/main" val="132830442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Vancouver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470</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34</a:t>
                      </a:r>
                    </a:p>
                  </a:txBody>
                  <a:tcPr marL="9525" marR="9525" marT="9525" marB="0" anchor="b"/>
                </a:tc>
                <a:extLst>
                  <a:ext uri="{0D108BD9-81ED-4DB2-BD59-A6C34878D82A}">
                    <a16:rowId xmlns:a16="http://schemas.microsoft.com/office/drawing/2014/main" val="106990294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FC Cincinnati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446</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24</a:t>
                      </a:r>
                    </a:p>
                  </a:txBody>
                  <a:tcPr marL="9525" marR="9525" marT="9525" marB="0" anchor="b"/>
                </a:tc>
                <a:extLst>
                  <a:ext uri="{0D108BD9-81ED-4DB2-BD59-A6C34878D82A}">
                    <a16:rowId xmlns:a16="http://schemas.microsoft.com/office/drawing/2014/main" val="307672551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Real Salt Lake 2019</a:t>
                      </a:r>
                    </a:p>
                  </a:txBody>
                  <a:tcPr marL="9525" marR="9525" marT="9525" marB="0" anchor="b"/>
                </a:tc>
                <a:tc>
                  <a:txBody>
                    <a:bodyPr/>
                    <a:lstStyle/>
                    <a:p>
                      <a:pPr algn="ct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441</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53</a:t>
                      </a:r>
                    </a:p>
                  </a:txBody>
                  <a:tcPr marL="9525" marR="9525" marT="9525" marB="0" anchor="b"/>
                </a:tc>
                <a:extLst>
                  <a:ext uri="{0D108BD9-81ED-4DB2-BD59-A6C34878D82A}">
                    <a16:rowId xmlns:a16="http://schemas.microsoft.com/office/drawing/2014/main" val="3172124524"/>
                  </a:ext>
                </a:extLst>
              </a:tr>
              <a:tr h="0">
                <a:tc>
                  <a:txBody>
                    <a:bodyPr/>
                    <a:lstStyle/>
                    <a:p>
                      <a:pPr algn="l" fontAlgn="b"/>
                      <a:r>
                        <a:rPr lang="en-US" sz="1200" b="1" i="0" u="none" strike="noStrike" dirty="0">
                          <a:solidFill>
                            <a:srgbClr val="000000"/>
                          </a:solidFill>
                          <a:effectLst/>
                          <a:latin typeface="Times New Roman" panose="02020603050405020304" pitchFamily="18" charset="0"/>
                          <a:cs typeface="Times New Roman" panose="02020603050405020304" pitchFamily="18" charset="0"/>
                        </a:rPr>
                        <a:t>Los Angeles FC 2019</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435</a:t>
                      </a:r>
                    </a:p>
                  </a:txBody>
                  <a:tcPr marL="9525" marR="9525" marT="9525" marB="0" anchor="b"/>
                </a:tc>
                <a:tc>
                  <a:txBody>
                    <a:bodyPr/>
                    <a:lstStyle/>
                    <a:p>
                      <a:pPr algn="ct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72</a:t>
                      </a:r>
                    </a:p>
                  </a:txBody>
                  <a:tcPr marL="9525" marR="9525" marT="9525" marB="0" anchor="b"/>
                </a:tc>
                <a:extLst>
                  <a:ext uri="{0D108BD9-81ED-4DB2-BD59-A6C34878D82A}">
                    <a16:rowId xmlns:a16="http://schemas.microsoft.com/office/drawing/2014/main" val="3336262852"/>
                  </a:ext>
                </a:extLst>
              </a:tr>
            </a:tbl>
          </a:graphicData>
        </a:graphic>
      </p:graphicFrame>
      <p:graphicFrame>
        <p:nvGraphicFramePr>
          <p:cNvPr id="7" name="Table 6">
            <a:extLst>
              <a:ext uri="{FF2B5EF4-FFF2-40B4-BE49-F238E27FC236}">
                <a16:creationId xmlns:a16="http://schemas.microsoft.com/office/drawing/2014/main" id="{A74FC335-9CCE-304A-B3A4-596A29974A47}"/>
              </a:ext>
            </a:extLst>
          </p:cNvPr>
          <p:cNvGraphicFramePr>
            <a:graphicFrameLocks noGrp="1"/>
          </p:cNvGraphicFramePr>
          <p:nvPr/>
        </p:nvGraphicFramePr>
        <p:xfrm>
          <a:off x="3192715" y="1723417"/>
          <a:ext cx="2617979" cy="4669155"/>
        </p:xfrm>
        <a:graphic>
          <a:graphicData uri="http://schemas.openxmlformats.org/drawingml/2006/table">
            <a:tbl>
              <a:tblPr firstRow="1" bandRow="1">
                <a:tableStyleId>{5C22544A-7EE6-4342-B048-85BDC9FD1C3A}</a:tableStyleId>
              </a:tblPr>
              <a:tblGrid>
                <a:gridCol w="1415606">
                  <a:extLst>
                    <a:ext uri="{9D8B030D-6E8A-4147-A177-3AD203B41FA5}">
                      <a16:colId xmlns:a16="http://schemas.microsoft.com/office/drawing/2014/main" val="1948919120"/>
                    </a:ext>
                  </a:extLst>
                </a:gridCol>
                <a:gridCol w="632143">
                  <a:extLst>
                    <a:ext uri="{9D8B030D-6E8A-4147-A177-3AD203B41FA5}">
                      <a16:colId xmlns:a16="http://schemas.microsoft.com/office/drawing/2014/main" val="3684514542"/>
                    </a:ext>
                  </a:extLst>
                </a:gridCol>
                <a:gridCol w="570230">
                  <a:extLst>
                    <a:ext uri="{9D8B030D-6E8A-4147-A177-3AD203B41FA5}">
                      <a16:colId xmlns:a16="http://schemas.microsoft.com/office/drawing/2014/main" val="1016865289"/>
                    </a:ext>
                  </a:extLst>
                </a:gridCol>
              </a:tblGrid>
              <a:tr h="0">
                <a:tc>
                  <a:txBody>
                    <a:bodyPr/>
                    <a:lstStyle/>
                    <a:p>
                      <a:r>
                        <a:rPr lang="en-US" sz="1000" b="1" i="0" dirty="0">
                          <a:latin typeface="Times New Roman" panose="02020603050405020304" pitchFamily="18" charset="0"/>
                          <a:cs typeface="Times New Roman" panose="02020603050405020304" pitchFamily="18" charset="0"/>
                        </a:rPr>
                        <a:t>Team</a:t>
                      </a:r>
                    </a:p>
                  </a:txBody>
                  <a:tcPr/>
                </a:tc>
                <a:tc>
                  <a:txBody>
                    <a:bodyPr/>
                    <a:lstStyle/>
                    <a:p>
                      <a:pPr algn="ctr"/>
                      <a:r>
                        <a:rPr lang="en-US" sz="1000" b="1" i="0" dirty="0">
                          <a:latin typeface="Times New Roman" panose="02020603050405020304" pitchFamily="18" charset="0"/>
                          <a:cs typeface="Times New Roman" panose="02020603050405020304" pitchFamily="18" charset="0"/>
                        </a:rPr>
                        <a:t>Crosses</a:t>
                      </a:r>
                    </a:p>
                  </a:txBody>
                  <a:tcPr/>
                </a:tc>
                <a:tc>
                  <a:txBody>
                    <a:bodyPr/>
                    <a:lstStyle/>
                    <a:p>
                      <a:pPr algn="ctr"/>
                      <a:r>
                        <a:rPr lang="en-US" sz="1000" b="1" i="0" dirty="0">
                          <a:latin typeface="Times New Roman" panose="02020603050405020304" pitchFamily="18" charset="0"/>
                          <a:cs typeface="Times New Roman" panose="02020603050405020304" pitchFamily="18" charset="0"/>
                        </a:rPr>
                        <a:t>Points</a:t>
                      </a:r>
                    </a:p>
                  </a:txBody>
                  <a:tcPr/>
                </a:tc>
                <a:extLst>
                  <a:ext uri="{0D108BD9-81ED-4DB2-BD59-A6C34878D82A}">
                    <a16:rowId xmlns:a16="http://schemas.microsoft.com/office/drawing/2014/main" val="1392671"/>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Columbus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693</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a:t>
                      </a:r>
                    </a:p>
                  </a:txBody>
                  <a:tcPr marL="9525" marR="9525" marT="9525" marB="0" anchor="b"/>
                </a:tc>
                <a:extLst>
                  <a:ext uri="{0D108BD9-81ED-4DB2-BD59-A6C34878D82A}">
                    <a16:rowId xmlns:a16="http://schemas.microsoft.com/office/drawing/2014/main" val="365067171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New England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667</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41</a:t>
                      </a:r>
                    </a:p>
                  </a:txBody>
                  <a:tcPr marL="9525" marR="9525" marT="9525" marB="0" anchor="b"/>
                </a:tc>
                <a:extLst>
                  <a:ext uri="{0D108BD9-81ED-4DB2-BD59-A6C34878D82A}">
                    <a16:rowId xmlns:a16="http://schemas.microsoft.com/office/drawing/2014/main" val="59893681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Vancouver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657</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47</a:t>
                      </a:r>
                    </a:p>
                  </a:txBody>
                  <a:tcPr marL="9525" marR="9525" marT="9525" marB="0" anchor="b"/>
                </a:tc>
                <a:extLst>
                  <a:ext uri="{0D108BD9-81ED-4DB2-BD59-A6C34878D82A}">
                    <a16:rowId xmlns:a16="http://schemas.microsoft.com/office/drawing/2014/main" val="47683069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LA Galaxy 2018</a:t>
                      </a:r>
                    </a:p>
                  </a:txBody>
                  <a:tcPr marL="9525" marR="9525" marT="9525" marB="0" anchor="b"/>
                </a:tc>
                <a:tc>
                  <a:txBody>
                    <a:bodyPr/>
                    <a:lstStyle/>
                    <a:p>
                      <a:pPr algn="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638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48</a:t>
                      </a:r>
                    </a:p>
                  </a:txBody>
                  <a:tcPr marL="9525" marR="9525" marT="9525" marB="0" anchor="b"/>
                </a:tc>
                <a:extLst>
                  <a:ext uri="{0D108BD9-81ED-4DB2-BD59-A6C34878D82A}">
                    <a16:rowId xmlns:a16="http://schemas.microsoft.com/office/drawing/2014/main" val="335759974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Seattle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628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59</a:t>
                      </a:r>
                    </a:p>
                  </a:txBody>
                  <a:tcPr marL="9525" marR="9525" marT="9525" marB="0" anchor="b"/>
                </a:tc>
                <a:extLst>
                  <a:ext uri="{0D108BD9-81ED-4DB2-BD59-A6C34878D82A}">
                    <a16:rowId xmlns:a16="http://schemas.microsoft.com/office/drawing/2014/main" val="298301174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San Jose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614</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21</a:t>
                      </a:r>
                    </a:p>
                  </a:txBody>
                  <a:tcPr marL="9525" marR="9525" marT="9525" marB="0" anchor="b"/>
                </a:tc>
                <a:extLst>
                  <a:ext uri="{0D108BD9-81ED-4DB2-BD59-A6C34878D82A}">
                    <a16:rowId xmlns:a16="http://schemas.microsoft.com/office/drawing/2014/main" val="273658821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Atlanta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607</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69</a:t>
                      </a:r>
                    </a:p>
                  </a:txBody>
                  <a:tcPr marL="9525" marR="9525" marT="9525" marB="0" anchor="b"/>
                </a:tc>
                <a:extLst>
                  <a:ext uri="{0D108BD9-81ED-4DB2-BD59-A6C34878D82A}">
                    <a16:rowId xmlns:a16="http://schemas.microsoft.com/office/drawing/2014/main" val="2540811069"/>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Sporting KC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598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62</a:t>
                      </a:r>
                    </a:p>
                  </a:txBody>
                  <a:tcPr marL="9525" marR="9525" marT="9525" marB="0" anchor="b"/>
                </a:tc>
                <a:extLst>
                  <a:ext uri="{0D108BD9-81ED-4DB2-BD59-A6C34878D82A}">
                    <a16:rowId xmlns:a16="http://schemas.microsoft.com/office/drawing/2014/main" val="3479410061"/>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 Red Bulls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590</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71</a:t>
                      </a:r>
                    </a:p>
                  </a:txBody>
                  <a:tcPr marL="9525" marR="9525" marT="9525" marB="0" anchor="b"/>
                </a:tc>
                <a:extLst>
                  <a:ext uri="{0D108BD9-81ED-4DB2-BD59-A6C34878D82A}">
                    <a16:rowId xmlns:a16="http://schemas.microsoft.com/office/drawing/2014/main" val="365971307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Houston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582</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38</a:t>
                      </a:r>
                    </a:p>
                  </a:txBody>
                  <a:tcPr marL="9525" marR="9525" marT="9525" marB="0" anchor="b"/>
                </a:tc>
                <a:extLst>
                  <a:ext uri="{0D108BD9-81ED-4DB2-BD59-A6C34878D82A}">
                    <a16:rowId xmlns:a16="http://schemas.microsoft.com/office/drawing/2014/main" val="373157446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NYCFC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578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56</a:t>
                      </a:r>
                    </a:p>
                  </a:txBody>
                  <a:tcPr marL="9525" marR="9525" marT="9525" marB="0" anchor="b"/>
                </a:tc>
                <a:extLst>
                  <a:ext uri="{0D108BD9-81ED-4DB2-BD59-A6C34878D82A}">
                    <a16:rowId xmlns:a16="http://schemas.microsoft.com/office/drawing/2014/main" val="402281422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Orlando City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557</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28</a:t>
                      </a:r>
                    </a:p>
                  </a:txBody>
                  <a:tcPr marL="9525" marR="9525" marT="9525" marB="0" anchor="b"/>
                </a:tc>
                <a:extLst>
                  <a:ext uri="{0D108BD9-81ED-4DB2-BD59-A6C34878D82A}">
                    <a16:rowId xmlns:a16="http://schemas.microsoft.com/office/drawing/2014/main" val="307851356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Minnesota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546</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36</a:t>
                      </a:r>
                    </a:p>
                  </a:txBody>
                  <a:tcPr marL="9525" marR="9525" marT="9525" marB="0" anchor="b"/>
                </a:tc>
                <a:extLst>
                  <a:ext uri="{0D108BD9-81ED-4DB2-BD59-A6C34878D82A}">
                    <a16:rowId xmlns:a16="http://schemas.microsoft.com/office/drawing/2014/main" val="30219799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Philadelphia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544</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50</a:t>
                      </a:r>
                    </a:p>
                  </a:txBody>
                  <a:tcPr marL="9525" marR="9525" marT="9525" marB="0" anchor="b"/>
                </a:tc>
                <a:extLst>
                  <a:ext uri="{0D108BD9-81ED-4DB2-BD59-A6C34878D82A}">
                    <a16:rowId xmlns:a16="http://schemas.microsoft.com/office/drawing/2014/main" val="3907391033"/>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Toronto FC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539</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36</a:t>
                      </a:r>
                    </a:p>
                  </a:txBody>
                  <a:tcPr marL="9525" marR="9525" marT="9525" marB="0" anchor="b"/>
                </a:tc>
                <a:extLst>
                  <a:ext uri="{0D108BD9-81ED-4DB2-BD59-A6C34878D82A}">
                    <a16:rowId xmlns:a16="http://schemas.microsoft.com/office/drawing/2014/main" val="2931067190"/>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Portland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527</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54</a:t>
                      </a:r>
                    </a:p>
                  </a:txBody>
                  <a:tcPr marL="9525" marR="9525" marT="9525" marB="0" anchor="b"/>
                </a:tc>
                <a:extLst>
                  <a:ext uri="{0D108BD9-81ED-4DB2-BD59-A6C34878D82A}">
                    <a16:rowId xmlns:a16="http://schemas.microsoft.com/office/drawing/2014/main" val="1483274677"/>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Chicago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511</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32</a:t>
                      </a:r>
                    </a:p>
                  </a:txBody>
                  <a:tcPr marL="9525" marR="9525" marT="9525" marB="0" anchor="b"/>
                </a:tc>
                <a:extLst>
                  <a:ext uri="{0D108BD9-81ED-4DB2-BD59-A6C34878D82A}">
                    <a16:rowId xmlns:a16="http://schemas.microsoft.com/office/drawing/2014/main" val="360743748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FC Dallas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511</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57</a:t>
                      </a:r>
                    </a:p>
                  </a:txBody>
                  <a:tcPr marL="9525" marR="9525" marT="9525" marB="0" anchor="b"/>
                </a:tc>
                <a:extLst>
                  <a:ext uri="{0D108BD9-81ED-4DB2-BD59-A6C34878D82A}">
                    <a16:rowId xmlns:a16="http://schemas.microsoft.com/office/drawing/2014/main" val="3774886614"/>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Colorado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498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31</a:t>
                      </a:r>
                    </a:p>
                  </a:txBody>
                  <a:tcPr marL="9525" marR="9525" marT="9525" marB="0" anchor="b"/>
                </a:tc>
                <a:extLst>
                  <a:ext uri="{0D108BD9-81ED-4DB2-BD59-A6C34878D82A}">
                    <a16:rowId xmlns:a16="http://schemas.microsoft.com/office/drawing/2014/main" val="3237795375"/>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Los Angeles FC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495</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57</a:t>
                      </a:r>
                    </a:p>
                  </a:txBody>
                  <a:tcPr marL="9525" marR="9525" marT="9525" marB="0" anchor="b"/>
                </a:tc>
                <a:extLst>
                  <a:ext uri="{0D108BD9-81ED-4DB2-BD59-A6C34878D82A}">
                    <a16:rowId xmlns:a16="http://schemas.microsoft.com/office/drawing/2014/main" val="1328304422"/>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Montreal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491</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46</a:t>
                      </a:r>
                    </a:p>
                  </a:txBody>
                  <a:tcPr marL="9525" marR="9525" marT="9525" marB="0" anchor="b"/>
                </a:tc>
                <a:extLst>
                  <a:ext uri="{0D108BD9-81ED-4DB2-BD59-A6C34878D82A}">
                    <a16:rowId xmlns:a16="http://schemas.microsoft.com/office/drawing/2014/main" val="1069902948"/>
                  </a:ext>
                </a:extLst>
              </a:tr>
              <a:tr h="0">
                <a:tc>
                  <a:txBody>
                    <a:bodyPr/>
                    <a:lstStyle/>
                    <a:p>
                      <a:pPr algn="l" fontAlgn="b"/>
                      <a:r>
                        <a:rPr lang="en-US" sz="1200" b="1" i="0" u="none" strike="noStrike">
                          <a:solidFill>
                            <a:srgbClr val="000000"/>
                          </a:solidFill>
                          <a:effectLst/>
                          <a:latin typeface="Times New Roman" panose="02020603050405020304" pitchFamily="18" charset="0"/>
                          <a:cs typeface="Times New Roman" panose="02020603050405020304" pitchFamily="18" charset="0"/>
                        </a:rPr>
                        <a:t>D.C. United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459</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51</a:t>
                      </a:r>
                    </a:p>
                  </a:txBody>
                  <a:tcPr marL="9525" marR="9525" marT="9525" marB="0" anchor="b"/>
                </a:tc>
                <a:extLst>
                  <a:ext uri="{0D108BD9-81ED-4DB2-BD59-A6C34878D82A}">
                    <a16:rowId xmlns:a16="http://schemas.microsoft.com/office/drawing/2014/main" val="3076725515"/>
                  </a:ext>
                </a:extLst>
              </a:tr>
              <a:tr h="0">
                <a:tc>
                  <a:txBody>
                    <a:bodyPr/>
                    <a:lstStyle/>
                    <a:p>
                      <a:pPr algn="l" fontAlgn="b"/>
                      <a:r>
                        <a:rPr lang="en-US" sz="1200" b="1" i="0" u="none" strike="noStrike" dirty="0">
                          <a:solidFill>
                            <a:srgbClr val="000000"/>
                          </a:solidFill>
                          <a:effectLst/>
                          <a:latin typeface="Times New Roman" panose="02020603050405020304" pitchFamily="18" charset="0"/>
                          <a:cs typeface="Times New Roman" panose="02020603050405020304" pitchFamily="18" charset="0"/>
                        </a:rPr>
                        <a:t>Real Salt Lake 2018</a:t>
                      </a:r>
                    </a:p>
                  </a:txBody>
                  <a:tcPr marL="9525" marR="9525" marT="9525" marB="0" anchor="b"/>
                </a:tc>
                <a:tc>
                  <a:txBody>
                    <a:bodyPr/>
                    <a:lstStyle/>
                    <a:p>
                      <a:pPr algn="r" fontAlgn="b"/>
                      <a:r>
                        <a:rPr lang="en-US" sz="1200" b="0" i="0" u="none" strike="noStrike">
                          <a:solidFill>
                            <a:srgbClr val="000000"/>
                          </a:solidFill>
                          <a:effectLst/>
                          <a:latin typeface="Times New Roman" panose="02020603050405020304" pitchFamily="18" charset="0"/>
                          <a:cs typeface="Times New Roman" panose="02020603050405020304" pitchFamily="18" charset="0"/>
                        </a:rPr>
                        <a:t>444</a:t>
                      </a:r>
                    </a:p>
                  </a:txBody>
                  <a:tcPr marL="9525" marR="9525" marT="9525" marB="0" anchor="b"/>
                </a:tc>
                <a:tc>
                  <a:txBody>
                    <a:bodyPr/>
                    <a:lstStyle/>
                    <a:p>
                      <a:pPr algn="r" fontAlgn="b"/>
                      <a:r>
                        <a:rPr lang="en-US" sz="1200" b="0" i="0" u="none" strike="noStrike" dirty="0">
                          <a:solidFill>
                            <a:srgbClr val="000000"/>
                          </a:solidFill>
                          <a:effectLst/>
                          <a:latin typeface="Times New Roman" panose="02020603050405020304" pitchFamily="18" charset="0"/>
                          <a:cs typeface="Times New Roman" panose="02020603050405020304" pitchFamily="18" charset="0"/>
                        </a:rPr>
                        <a:t>49</a:t>
                      </a:r>
                    </a:p>
                  </a:txBody>
                  <a:tcPr marL="9525" marR="9525" marT="9525" marB="0" anchor="b"/>
                </a:tc>
                <a:extLst>
                  <a:ext uri="{0D108BD9-81ED-4DB2-BD59-A6C34878D82A}">
                    <a16:rowId xmlns:a16="http://schemas.microsoft.com/office/drawing/2014/main" val="3172124524"/>
                  </a:ext>
                </a:extLst>
              </a:tr>
            </a:tbl>
          </a:graphicData>
        </a:graphic>
      </p:graphicFrame>
      <p:sp>
        <p:nvSpPr>
          <p:cNvPr id="8" name="TextBox 7">
            <a:extLst>
              <a:ext uri="{FF2B5EF4-FFF2-40B4-BE49-F238E27FC236}">
                <a16:creationId xmlns:a16="http://schemas.microsoft.com/office/drawing/2014/main" id="{06EB3564-37CE-9842-9F7F-D706A7AC0F21}"/>
              </a:ext>
            </a:extLst>
          </p:cNvPr>
          <p:cNvSpPr txBox="1"/>
          <p:nvPr/>
        </p:nvSpPr>
        <p:spPr>
          <a:xfrm>
            <a:off x="6999997" y="1592956"/>
            <a:ext cx="3988340" cy="646331"/>
          </a:xfrm>
          <a:prstGeom prst="rect">
            <a:avLst/>
          </a:prstGeom>
          <a:noFill/>
        </p:spPr>
        <p:txBody>
          <a:bodyPr wrap="square" rtlCol="0">
            <a:spAutoFit/>
          </a:bodyPr>
          <a:lstStyle/>
          <a:p>
            <a:r>
              <a:rPr lang="en-US" dirty="0"/>
              <a:t>Pearson’s Correlation Coefficient:</a:t>
            </a:r>
          </a:p>
          <a:p>
            <a:pPr algn="ctr"/>
            <a:r>
              <a:rPr lang="en-US" i="1" dirty="0"/>
              <a:t>r</a:t>
            </a:r>
            <a:r>
              <a:rPr lang="en-US" dirty="0"/>
              <a:t> = .05</a:t>
            </a:r>
            <a:endParaRPr lang="en-US" i="1" dirty="0"/>
          </a:p>
        </p:txBody>
      </p:sp>
      <p:pic>
        <p:nvPicPr>
          <p:cNvPr id="4" name="Picture 3">
            <a:extLst>
              <a:ext uri="{FF2B5EF4-FFF2-40B4-BE49-F238E27FC236}">
                <a16:creationId xmlns:a16="http://schemas.microsoft.com/office/drawing/2014/main" id="{E59AA160-D716-2541-9E55-019A239AD5CD}"/>
              </a:ext>
            </a:extLst>
          </p:cNvPr>
          <p:cNvPicPr>
            <a:picLocks noChangeAspect="1"/>
          </p:cNvPicPr>
          <p:nvPr/>
        </p:nvPicPr>
        <p:blipFill>
          <a:blip r:embed="rId2"/>
          <a:stretch>
            <a:fillRect/>
          </a:stretch>
        </p:blipFill>
        <p:spPr>
          <a:xfrm>
            <a:off x="6381308" y="2480098"/>
            <a:ext cx="5237700" cy="3726149"/>
          </a:xfrm>
          <a:prstGeom prst="rect">
            <a:avLst/>
          </a:prstGeom>
        </p:spPr>
      </p:pic>
    </p:spTree>
    <p:extLst>
      <p:ext uri="{BB962C8B-B14F-4D97-AF65-F5344CB8AC3E}">
        <p14:creationId xmlns:p14="http://schemas.microsoft.com/office/powerpoint/2010/main" val="28916992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095DF-31F4-4D4F-888B-A264D2C93582}"/>
              </a:ext>
            </a:extLst>
          </p:cNvPr>
          <p:cNvSpPr>
            <a:spLocks noGrp="1"/>
          </p:cNvSpPr>
          <p:nvPr>
            <p:ph type="title"/>
          </p:nvPr>
        </p:nvSpPr>
        <p:spPr/>
        <p:txBody>
          <a:bodyPr/>
          <a:lstStyle/>
          <a:p>
            <a:r>
              <a:rPr lang="en-US" sz="3200" dirty="0"/>
              <a:t>Crossing Is Not Correlated With</a:t>
            </a:r>
            <a:br>
              <a:rPr lang="en-US" sz="3200" dirty="0"/>
            </a:br>
            <a:r>
              <a:rPr lang="en-US" sz="3200" dirty="0"/>
              <a:t>Goals Scored Either</a:t>
            </a:r>
          </a:p>
        </p:txBody>
      </p:sp>
      <p:pic>
        <p:nvPicPr>
          <p:cNvPr id="4" name="Picture 3">
            <a:extLst>
              <a:ext uri="{FF2B5EF4-FFF2-40B4-BE49-F238E27FC236}">
                <a16:creationId xmlns:a16="http://schemas.microsoft.com/office/drawing/2014/main" id="{F440EACA-67EC-4840-87F9-E2205D5248EC}"/>
              </a:ext>
            </a:extLst>
          </p:cNvPr>
          <p:cNvPicPr>
            <a:picLocks noChangeAspect="1"/>
          </p:cNvPicPr>
          <p:nvPr/>
        </p:nvPicPr>
        <p:blipFill>
          <a:blip r:embed="rId2"/>
          <a:stretch>
            <a:fillRect/>
          </a:stretch>
        </p:blipFill>
        <p:spPr>
          <a:xfrm>
            <a:off x="1031132" y="2528269"/>
            <a:ext cx="3877013" cy="3877013"/>
          </a:xfrm>
          <a:prstGeom prst="rect">
            <a:avLst/>
          </a:prstGeom>
        </p:spPr>
      </p:pic>
      <p:sp>
        <p:nvSpPr>
          <p:cNvPr id="5" name="TextBox 4">
            <a:extLst>
              <a:ext uri="{FF2B5EF4-FFF2-40B4-BE49-F238E27FC236}">
                <a16:creationId xmlns:a16="http://schemas.microsoft.com/office/drawing/2014/main" id="{4BA256CB-72FE-3A4B-8225-23ACC9B38CF1}"/>
              </a:ext>
            </a:extLst>
          </p:cNvPr>
          <p:cNvSpPr txBox="1"/>
          <p:nvPr/>
        </p:nvSpPr>
        <p:spPr>
          <a:xfrm>
            <a:off x="6096000" y="1723101"/>
            <a:ext cx="4420275" cy="646331"/>
          </a:xfrm>
          <a:prstGeom prst="rect">
            <a:avLst/>
          </a:prstGeom>
          <a:noFill/>
        </p:spPr>
        <p:txBody>
          <a:bodyPr wrap="square" rtlCol="0">
            <a:spAutoFit/>
          </a:bodyPr>
          <a:lstStyle/>
          <a:p>
            <a:r>
              <a:rPr lang="en-US" dirty="0"/>
              <a:t>Outliers Removed (&gt;2 STD from mean)</a:t>
            </a:r>
          </a:p>
          <a:p>
            <a:pPr algn="ctr"/>
            <a:r>
              <a:rPr lang="en-US" i="1" dirty="0"/>
              <a:t>r</a:t>
            </a:r>
            <a:r>
              <a:rPr lang="en-US" dirty="0"/>
              <a:t> = .07</a:t>
            </a:r>
            <a:endParaRPr lang="en-US" i="1" dirty="0"/>
          </a:p>
        </p:txBody>
      </p:sp>
      <p:sp>
        <p:nvSpPr>
          <p:cNvPr id="6" name="TextBox 5">
            <a:extLst>
              <a:ext uri="{FF2B5EF4-FFF2-40B4-BE49-F238E27FC236}">
                <a16:creationId xmlns:a16="http://schemas.microsoft.com/office/drawing/2014/main" id="{4E534B2E-12DE-DD4E-835D-D031A6EB89EA}"/>
              </a:ext>
            </a:extLst>
          </p:cNvPr>
          <p:cNvSpPr txBox="1"/>
          <p:nvPr/>
        </p:nvSpPr>
        <p:spPr>
          <a:xfrm>
            <a:off x="919805" y="1723102"/>
            <a:ext cx="3988340" cy="646331"/>
          </a:xfrm>
          <a:prstGeom prst="rect">
            <a:avLst/>
          </a:prstGeom>
          <a:noFill/>
        </p:spPr>
        <p:txBody>
          <a:bodyPr wrap="square" rtlCol="0">
            <a:spAutoFit/>
          </a:bodyPr>
          <a:lstStyle/>
          <a:p>
            <a:pPr algn="ctr"/>
            <a:r>
              <a:rPr lang="en-US" dirty="0"/>
              <a:t>Full Data Set</a:t>
            </a:r>
          </a:p>
          <a:p>
            <a:pPr algn="ctr"/>
            <a:r>
              <a:rPr lang="en-US" i="1" dirty="0"/>
              <a:t>r</a:t>
            </a:r>
            <a:r>
              <a:rPr lang="en-US" dirty="0"/>
              <a:t> = .08</a:t>
            </a:r>
            <a:endParaRPr lang="en-US" i="1" dirty="0"/>
          </a:p>
        </p:txBody>
      </p:sp>
      <p:pic>
        <p:nvPicPr>
          <p:cNvPr id="7" name="Picture 6">
            <a:extLst>
              <a:ext uri="{FF2B5EF4-FFF2-40B4-BE49-F238E27FC236}">
                <a16:creationId xmlns:a16="http://schemas.microsoft.com/office/drawing/2014/main" id="{E3992260-88E6-FB49-BBE6-8CBCEC6753A8}"/>
              </a:ext>
            </a:extLst>
          </p:cNvPr>
          <p:cNvPicPr>
            <a:picLocks noChangeAspect="1"/>
          </p:cNvPicPr>
          <p:nvPr/>
        </p:nvPicPr>
        <p:blipFill>
          <a:blip r:embed="rId3"/>
          <a:stretch>
            <a:fillRect/>
          </a:stretch>
        </p:blipFill>
        <p:spPr>
          <a:xfrm>
            <a:off x="6367630" y="2528268"/>
            <a:ext cx="3877013" cy="3877013"/>
          </a:xfrm>
          <a:prstGeom prst="rect">
            <a:avLst/>
          </a:prstGeom>
        </p:spPr>
      </p:pic>
    </p:spTree>
    <p:extLst>
      <p:ext uri="{BB962C8B-B14F-4D97-AF65-F5344CB8AC3E}">
        <p14:creationId xmlns:p14="http://schemas.microsoft.com/office/powerpoint/2010/main" val="3048922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5CA7D-8607-7C4C-B4DB-A6735D71F2D1}"/>
              </a:ext>
            </a:extLst>
          </p:cNvPr>
          <p:cNvSpPr>
            <a:spLocks noGrp="1"/>
          </p:cNvSpPr>
          <p:nvPr>
            <p:ph type="title"/>
          </p:nvPr>
        </p:nvSpPr>
        <p:spPr/>
        <p:txBody>
          <a:bodyPr/>
          <a:lstStyle/>
          <a:p>
            <a:r>
              <a:rPr lang="en-US" dirty="0"/>
              <a:t>How About Completed Crosses?</a:t>
            </a:r>
          </a:p>
        </p:txBody>
      </p:sp>
      <p:graphicFrame>
        <p:nvGraphicFramePr>
          <p:cNvPr id="8" name="Table 7">
            <a:extLst>
              <a:ext uri="{FF2B5EF4-FFF2-40B4-BE49-F238E27FC236}">
                <a16:creationId xmlns:a16="http://schemas.microsoft.com/office/drawing/2014/main" id="{E5D77D5A-936F-7544-98F2-044283A8A8B8}"/>
              </a:ext>
            </a:extLst>
          </p:cNvPr>
          <p:cNvGraphicFramePr>
            <a:graphicFrameLocks noGrp="1"/>
          </p:cNvGraphicFramePr>
          <p:nvPr>
            <p:extLst>
              <p:ext uri="{D42A27DB-BD31-4B8C-83A1-F6EECF244321}">
                <p14:modId xmlns:p14="http://schemas.microsoft.com/office/powerpoint/2010/main" val="1410679314"/>
              </p:ext>
            </p:extLst>
          </p:nvPr>
        </p:nvGraphicFramePr>
        <p:xfrm>
          <a:off x="2080638" y="2845278"/>
          <a:ext cx="7315200" cy="2743200"/>
        </p:xfrm>
        <a:graphic>
          <a:graphicData uri="http://schemas.openxmlformats.org/drawingml/2006/table">
            <a:tbl>
              <a:tblPr firstRow="1" firstCol="1" bandRow="1">
                <a:tableStyleId>{5C22544A-7EE6-4342-B048-85BDC9FD1C3A}</a:tableStyleId>
              </a:tblPr>
              <a:tblGrid>
                <a:gridCol w="2438400">
                  <a:extLst>
                    <a:ext uri="{9D8B030D-6E8A-4147-A177-3AD203B41FA5}">
                      <a16:colId xmlns:a16="http://schemas.microsoft.com/office/drawing/2014/main" val="1601105827"/>
                    </a:ext>
                  </a:extLst>
                </a:gridCol>
                <a:gridCol w="2438400">
                  <a:extLst>
                    <a:ext uri="{9D8B030D-6E8A-4147-A177-3AD203B41FA5}">
                      <a16:colId xmlns:a16="http://schemas.microsoft.com/office/drawing/2014/main" val="1026297223"/>
                    </a:ext>
                  </a:extLst>
                </a:gridCol>
                <a:gridCol w="2438400">
                  <a:extLst>
                    <a:ext uri="{9D8B030D-6E8A-4147-A177-3AD203B41FA5}">
                      <a16:colId xmlns:a16="http://schemas.microsoft.com/office/drawing/2014/main" val="1012693157"/>
                    </a:ext>
                  </a:extLst>
                </a:gridCol>
              </a:tblGrid>
              <a:tr h="914400">
                <a:tc>
                  <a:txBody>
                    <a:bodyPr/>
                    <a:lstStyle/>
                    <a:p>
                      <a:pPr algn="ctr"/>
                      <a:endParaRPr lang="en-US" dirty="0"/>
                    </a:p>
                  </a:txBody>
                  <a:tcPr anchor="ctr"/>
                </a:tc>
                <a:tc>
                  <a:txBody>
                    <a:bodyPr/>
                    <a:lstStyle/>
                    <a:p>
                      <a:pPr algn="ctr"/>
                      <a:r>
                        <a:rPr lang="en-US" dirty="0"/>
                        <a:t>Points</a:t>
                      </a:r>
                    </a:p>
                  </a:txBody>
                  <a:tcPr anchor="ctr"/>
                </a:tc>
                <a:tc>
                  <a:txBody>
                    <a:bodyPr/>
                    <a:lstStyle/>
                    <a:p>
                      <a:pPr algn="ctr"/>
                      <a:r>
                        <a:rPr lang="en-US" dirty="0"/>
                        <a:t>Goals Scored</a:t>
                      </a:r>
                    </a:p>
                  </a:txBody>
                  <a:tcPr anchor="ctr"/>
                </a:tc>
                <a:extLst>
                  <a:ext uri="{0D108BD9-81ED-4DB2-BD59-A6C34878D82A}">
                    <a16:rowId xmlns:a16="http://schemas.microsoft.com/office/drawing/2014/main" val="2726507467"/>
                  </a:ext>
                </a:extLst>
              </a:tr>
              <a:tr h="914400">
                <a:tc>
                  <a:txBody>
                    <a:bodyPr/>
                    <a:lstStyle/>
                    <a:p>
                      <a:pPr algn="ctr"/>
                      <a:r>
                        <a:rPr lang="en-US" dirty="0"/>
                        <a:t>Full Data Set</a:t>
                      </a:r>
                    </a:p>
                  </a:txBody>
                  <a:tcPr anchor="ctr"/>
                </a:tc>
                <a:tc>
                  <a:txBody>
                    <a:bodyPr/>
                    <a:lstStyle/>
                    <a:p>
                      <a:pPr algn="ctr"/>
                      <a:r>
                        <a:rPr lang="en-US" i="1" dirty="0"/>
                        <a:t>r</a:t>
                      </a:r>
                      <a:r>
                        <a:rPr lang="en-US" i="0" dirty="0"/>
                        <a:t> = .23</a:t>
                      </a:r>
                      <a:endParaRPr lang="en-US" i="1" dirty="0"/>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i="1" dirty="0"/>
                        <a:t>r</a:t>
                      </a:r>
                      <a:r>
                        <a:rPr lang="en-US" i="0" dirty="0"/>
                        <a:t> = .16</a:t>
                      </a:r>
                      <a:endParaRPr lang="en-US" i="1" dirty="0"/>
                    </a:p>
                  </a:txBody>
                  <a:tcPr anchor="ctr"/>
                </a:tc>
                <a:extLst>
                  <a:ext uri="{0D108BD9-81ED-4DB2-BD59-A6C34878D82A}">
                    <a16:rowId xmlns:a16="http://schemas.microsoft.com/office/drawing/2014/main" val="3397492381"/>
                  </a:ext>
                </a:extLst>
              </a:tr>
              <a:tr h="914400">
                <a:tc>
                  <a:txBody>
                    <a:bodyPr/>
                    <a:lstStyle/>
                    <a:p>
                      <a:pPr algn="ctr"/>
                      <a:r>
                        <a:rPr lang="en-US" dirty="0"/>
                        <a:t>Outliers Removed</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i="1" dirty="0"/>
                        <a:t>r</a:t>
                      </a:r>
                      <a:r>
                        <a:rPr lang="en-US" i="0" dirty="0"/>
                        <a:t> = .26</a:t>
                      </a:r>
                      <a:endParaRPr lang="en-US" i="1" dirty="0"/>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i="1" dirty="0"/>
                        <a:t>r</a:t>
                      </a:r>
                      <a:r>
                        <a:rPr lang="en-US" i="0" dirty="0"/>
                        <a:t> = .16</a:t>
                      </a:r>
                      <a:endParaRPr lang="en-US" i="1" dirty="0"/>
                    </a:p>
                  </a:txBody>
                  <a:tcPr anchor="ctr"/>
                </a:tc>
                <a:extLst>
                  <a:ext uri="{0D108BD9-81ED-4DB2-BD59-A6C34878D82A}">
                    <a16:rowId xmlns:a16="http://schemas.microsoft.com/office/drawing/2014/main" val="3126622028"/>
                  </a:ext>
                </a:extLst>
              </a:tr>
            </a:tbl>
          </a:graphicData>
        </a:graphic>
      </p:graphicFrame>
      <p:sp>
        <p:nvSpPr>
          <p:cNvPr id="9" name="TextBox 8">
            <a:extLst>
              <a:ext uri="{FF2B5EF4-FFF2-40B4-BE49-F238E27FC236}">
                <a16:creationId xmlns:a16="http://schemas.microsoft.com/office/drawing/2014/main" id="{D0FECD74-F415-C846-A61F-BB991C612FBF}"/>
              </a:ext>
            </a:extLst>
          </p:cNvPr>
          <p:cNvSpPr txBox="1"/>
          <p:nvPr/>
        </p:nvSpPr>
        <p:spPr>
          <a:xfrm>
            <a:off x="3014494" y="1994792"/>
            <a:ext cx="5447489" cy="646331"/>
          </a:xfrm>
          <a:prstGeom prst="rect">
            <a:avLst/>
          </a:prstGeom>
          <a:noFill/>
        </p:spPr>
        <p:txBody>
          <a:bodyPr wrap="square" rtlCol="0">
            <a:spAutoFit/>
          </a:bodyPr>
          <a:lstStyle/>
          <a:p>
            <a:pPr algn="ctr"/>
            <a:r>
              <a:rPr lang="en-US" dirty="0"/>
              <a:t>Correlation Between Completed Crosses Into the Penalty Area and Points/Goals Scored</a:t>
            </a:r>
          </a:p>
        </p:txBody>
      </p:sp>
    </p:spTree>
    <p:extLst>
      <p:ext uri="{BB962C8B-B14F-4D97-AF65-F5344CB8AC3E}">
        <p14:creationId xmlns:p14="http://schemas.microsoft.com/office/powerpoint/2010/main" val="1638813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AF605-3A41-D349-8625-B7B81DE4631A}"/>
              </a:ext>
            </a:extLst>
          </p:cNvPr>
          <p:cNvSpPr>
            <a:spLocks noGrp="1"/>
          </p:cNvSpPr>
          <p:nvPr>
            <p:ph type="title"/>
          </p:nvPr>
        </p:nvSpPr>
        <p:spPr/>
        <p:txBody>
          <a:bodyPr/>
          <a:lstStyle/>
          <a:p>
            <a:r>
              <a:rPr lang="en-US" sz="3600" dirty="0"/>
              <a:t>Completed Crosses Into Penalty Area: The Correlation Is More Substantial</a:t>
            </a:r>
          </a:p>
        </p:txBody>
      </p:sp>
      <p:sp>
        <p:nvSpPr>
          <p:cNvPr id="3" name="Content Placeholder 2">
            <a:extLst>
              <a:ext uri="{FF2B5EF4-FFF2-40B4-BE49-F238E27FC236}">
                <a16:creationId xmlns:a16="http://schemas.microsoft.com/office/drawing/2014/main" id="{B4B4C897-A007-854F-86A9-D7141C517AF4}"/>
              </a:ext>
            </a:extLst>
          </p:cNvPr>
          <p:cNvSpPr>
            <a:spLocks noGrp="1"/>
          </p:cNvSpPr>
          <p:nvPr>
            <p:ph idx="1"/>
          </p:nvPr>
        </p:nvSpPr>
        <p:spPr/>
        <p:txBody>
          <a:bodyPr/>
          <a:lstStyle/>
          <a:p>
            <a:r>
              <a:rPr lang="en-US" dirty="0"/>
              <a:t>This makes </a:t>
            </a:r>
          </a:p>
        </p:txBody>
      </p:sp>
    </p:spTree>
    <p:extLst>
      <p:ext uri="{BB962C8B-B14F-4D97-AF65-F5344CB8AC3E}">
        <p14:creationId xmlns:p14="http://schemas.microsoft.com/office/powerpoint/2010/main" val="18984269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325</TotalTime>
  <Words>957</Words>
  <Application>Microsoft Macintosh PowerPoint</Application>
  <PresentationFormat>Widescreen</PresentationFormat>
  <Paragraphs>472</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Century Gothic</vt:lpstr>
      <vt:lpstr>Times New Roman</vt:lpstr>
      <vt:lpstr>Wingdings 3</vt:lpstr>
      <vt:lpstr>Ion</vt:lpstr>
      <vt:lpstr>An Analysis of the Impact of Crossing on Team Success in Major League Soccer in 2018 and 2019</vt:lpstr>
      <vt:lpstr>What Is A Cross in Soccer?</vt:lpstr>
      <vt:lpstr>Points Gained Is Normally Distributed</vt:lpstr>
      <vt:lpstr>No Correlation Between Crossing and Points Gained</vt:lpstr>
      <vt:lpstr>Removing Outliers (&gt;=2 STD from mean)  Makes Little Difference</vt:lpstr>
      <vt:lpstr>Crossing Is Not Correlated With Goals Scored Either</vt:lpstr>
      <vt:lpstr>How About Completed Crosses?</vt:lpstr>
      <vt:lpstr>Completed Crosses Into Penalty Area: The Correlation Is More Substantial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MLS Data</dc:title>
  <dc:creator>Jay Cohen</dc:creator>
  <cp:lastModifiedBy>Jay Cohen</cp:lastModifiedBy>
  <cp:revision>28</cp:revision>
  <dcterms:created xsi:type="dcterms:W3CDTF">2020-04-26T16:45:00Z</dcterms:created>
  <dcterms:modified xsi:type="dcterms:W3CDTF">2020-04-26T22:10:53Z</dcterms:modified>
</cp:coreProperties>
</file>

<file path=docProps/thumbnail.jpeg>
</file>